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s/slide99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Layouts/slideLayout22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handoutMasterIdLst>
    <p:handoutMasterId r:id="rId107"/>
  </p:handoutMasterIdLst>
  <p:sldIdLst>
    <p:sldId id="371" r:id="rId3"/>
    <p:sldId id="276" r:id="rId4"/>
    <p:sldId id="362" r:id="rId5"/>
    <p:sldId id="278" r:id="rId6"/>
    <p:sldId id="279" r:id="rId7"/>
    <p:sldId id="363" r:id="rId8"/>
    <p:sldId id="280" r:id="rId9"/>
    <p:sldId id="281" r:id="rId10"/>
    <p:sldId id="282" r:id="rId11"/>
    <p:sldId id="267" r:id="rId12"/>
    <p:sldId id="283" r:id="rId13"/>
    <p:sldId id="364" r:id="rId14"/>
    <p:sldId id="284" r:id="rId15"/>
    <p:sldId id="259" r:id="rId16"/>
    <p:sldId id="285" r:id="rId17"/>
    <p:sldId id="257" r:id="rId18"/>
    <p:sldId id="286" r:id="rId19"/>
    <p:sldId id="287" r:id="rId20"/>
    <p:sldId id="288" r:id="rId21"/>
    <p:sldId id="365" r:id="rId22"/>
    <p:sldId id="261" r:id="rId23"/>
    <p:sldId id="293" r:id="rId24"/>
    <p:sldId id="366" r:id="rId25"/>
    <p:sldId id="289" r:id="rId26"/>
    <p:sldId id="290" r:id="rId27"/>
    <p:sldId id="367" r:id="rId28"/>
    <p:sldId id="291" r:id="rId29"/>
    <p:sldId id="292" r:id="rId30"/>
    <p:sldId id="262" r:id="rId31"/>
    <p:sldId id="265" r:id="rId32"/>
    <p:sldId id="269" r:id="rId33"/>
    <p:sldId id="368" r:id="rId34"/>
    <p:sldId id="370" r:id="rId35"/>
    <p:sldId id="271" r:id="rId36"/>
    <p:sldId id="273" r:id="rId37"/>
    <p:sldId id="369" r:id="rId38"/>
    <p:sldId id="275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9" r:id="rId73"/>
    <p:sldId id="330" r:id="rId74"/>
    <p:sldId id="331" r:id="rId75"/>
    <p:sldId id="332" r:id="rId76"/>
    <p:sldId id="333" r:id="rId77"/>
    <p:sldId id="334" r:id="rId78"/>
    <p:sldId id="335" r:id="rId79"/>
    <p:sldId id="336" r:id="rId80"/>
    <p:sldId id="337" r:id="rId81"/>
    <p:sldId id="338" r:id="rId82"/>
    <p:sldId id="339" r:id="rId83"/>
    <p:sldId id="340" r:id="rId84"/>
    <p:sldId id="341" r:id="rId85"/>
    <p:sldId id="342" r:id="rId86"/>
    <p:sldId id="343" r:id="rId87"/>
    <p:sldId id="344" r:id="rId88"/>
    <p:sldId id="345" r:id="rId89"/>
    <p:sldId id="346" r:id="rId90"/>
    <p:sldId id="347" r:id="rId91"/>
    <p:sldId id="348" r:id="rId92"/>
    <p:sldId id="349" r:id="rId93"/>
    <p:sldId id="350" r:id="rId94"/>
    <p:sldId id="351" r:id="rId95"/>
    <p:sldId id="352" r:id="rId96"/>
    <p:sldId id="353" r:id="rId97"/>
    <p:sldId id="354" r:id="rId98"/>
    <p:sldId id="355" r:id="rId99"/>
    <p:sldId id="277" r:id="rId100"/>
    <p:sldId id="356" r:id="rId101"/>
    <p:sldId id="357" r:id="rId102"/>
    <p:sldId id="358" r:id="rId103"/>
    <p:sldId id="359" r:id="rId104"/>
    <p:sldId id="360" r:id="rId105"/>
    <p:sldId id="361" r:id="rId10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3300"/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1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07" Type="http://schemas.openxmlformats.org/officeDocument/2006/relationships/handoutMaster" Target="handoutMasters/handoutMaster1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102" Type="http://schemas.openxmlformats.org/officeDocument/2006/relationships/slide" Target="slides/slide100.xml"/><Relationship Id="rId110" Type="http://schemas.openxmlformats.org/officeDocument/2006/relationships/theme" Target="theme/theme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103" Type="http://schemas.openxmlformats.org/officeDocument/2006/relationships/slide" Target="slides/slide101.xml"/><Relationship Id="rId108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viewProps" Target="viewProps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latin typeface="Arial" charset="0"/>
              </a:defRPr>
            </a:lvl1pPr>
          </a:lstStyle>
          <a:p>
            <a:fld id="{433209EF-3BB5-48FD-A764-9C5E4A6BD0C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57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58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5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61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69167D0-F9D4-41C2-9220-AC9F492ED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5C95F-E237-4E62-9346-71F358D0EC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DDA38-3249-4AEB-9613-18FDADFE47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A558D61-911C-407A-BB87-F84E0618C5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916153E-152E-4741-8EF1-316B63AA13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290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140291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0292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0293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029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0296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0297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0298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30AFAA0-481B-4A82-9A75-CCEDA86F99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2AEDD-ADB8-4F6F-9015-DC7B3ED21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94BB8-7F3B-4AB7-8D79-31709754EF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66576-8883-4DD3-BE27-9E089FDF4F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FC040-009A-4826-973B-03D0EB38AF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DD78C-9985-4E77-9FC3-4514F09873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19A09-8215-4829-8E45-7EF347EF56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DB3A3-C0F6-47FB-8F0E-304BE6583F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3AA19-54E3-491F-A9A1-32B9574930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EBB90-8C6E-44EA-B09C-F7140B0CCB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1C8B9-7843-40C5-93D7-6F75859A99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48BFF-8497-43A4-8C1B-C46F1EC3C2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1AEA7-CE1A-443C-B4D4-81B0E56D2B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D0DA-D386-49E5-B593-5DB4B38139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BFEAE-AEDD-4AC0-8459-0BF79A30D2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C51C1-6B3F-4D59-BCA8-1272A9233F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54440-05E7-403B-8B72-9F5AD1769E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728944-CDDE-4841-89D0-F8B9BAD804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004C9-1402-4880-9591-30B2B5F7A2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3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3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3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3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5C04628-D73C-4158-86D0-B3C73C98D49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73" r:id="rId12"/>
    <p:sldLayoutId id="2147483674" r:id="rId13"/>
  </p:sldLayoutIdLst>
  <p:transition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266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139267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9268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9269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927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927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3927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3927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fld id="{B260F010-C70A-4C6E-ACA4-B20BED43F65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Algerian" pitchFamily="82" charset="0"/>
              </a:rPr>
              <a:t>May Madness</a:t>
            </a:r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8600">
                <a:latin typeface="Showcard Gothic" pitchFamily="82" charset="0"/>
              </a:rPr>
              <a:t>WAR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algn="l"/>
            <a:r>
              <a:rPr lang="en-US" sz="4000"/>
              <a:t>Who thought that they had the right to tax the colonies before the American Revolution?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997325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en-US" sz="4000"/>
              <a:t>British Parliament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000"/>
              <a:t>French monarchy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000"/>
              <a:t>Slave traders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000"/>
              <a:t>Shopkeepers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7772400" cy="1143000"/>
          </a:xfrm>
        </p:spPr>
        <p:txBody>
          <a:bodyPr/>
          <a:lstStyle/>
          <a:p>
            <a:pPr algn="l"/>
            <a:r>
              <a:rPr lang="en-US" sz="4000"/>
              <a:t>Virginians who remained faithful to England in the American Revolution were known as—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895600"/>
            <a:ext cx="8229600" cy="3429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800"/>
              <a:t>A	delegates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800"/>
              <a:t>B	loyalists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800"/>
              <a:t>C	patriots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800"/>
              <a:t>D	commanders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7772400" cy="1143000"/>
          </a:xfrm>
        </p:spPr>
        <p:txBody>
          <a:bodyPr/>
          <a:lstStyle/>
          <a:p>
            <a:pPr algn="l"/>
            <a:r>
              <a:rPr lang="en-US" sz="4000"/>
              <a:t>People who did not take sides during the war with England were called—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27275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400"/>
              <a:t>A		burgesses</a:t>
            </a:r>
          </a:p>
          <a:p>
            <a:pPr>
              <a:buFont typeface="Wingdings" pitchFamily="2" charset="2"/>
              <a:buNone/>
            </a:pPr>
            <a:r>
              <a:rPr lang="en-US" sz="4400"/>
              <a:t>B		African Americans</a:t>
            </a:r>
          </a:p>
          <a:p>
            <a:pPr>
              <a:buFont typeface="Wingdings" pitchFamily="2" charset="2"/>
              <a:buNone/>
            </a:pPr>
            <a:r>
              <a:rPr lang="en-US" sz="4400"/>
              <a:t>C		representatives</a:t>
            </a:r>
          </a:p>
          <a:p>
            <a:pPr>
              <a:buFont typeface="Wingdings" pitchFamily="2" charset="2"/>
              <a:buNone/>
            </a:pPr>
            <a:r>
              <a:rPr lang="en-US" sz="4400"/>
              <a:t>D	neutrals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7772400" cy="1143000"/>
          </a:xfrm>
        </p:spPr>
        <p:txBody>
          <a:bodyPr/>
          <a:lstStyle/>
          <a:p>
            <a:pPr algn="l"/>
            <a:r>
              <a:rPr lang="en-US" sz="3200"/>
              <a:t>Which slave served in the Continental Army and was given his freedom after the Revolutionary War?</a:t>
            </a:r>
            <a:r>
              <a:rPr lang="en-US" sz="4000"/>
              <a:t> 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3921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400"/>
              <a:t>A		George Wythe</a:t>
            </a:r>
          </a:p>
          <a:p>
            <a:pPr>
              <a:buFont typeface="Wingdings" pitchFamily="2" charset="2"/>
              <a:buNone/>
            </a:pPr>
            <a:r>
              <a:rPr lang="en-US" sz="4400"/>
              <a:t>B		Nat Turner</a:t>
            </a:r>
          </a:p>
          <a:p>
            <a:pPr>
              <a:buFont typeface="Wingdings" pitchFamily="2" charset="2"/>
              <a:buNone/>
            </a:pPr>
            <a:r>
              <a:rPr lang="en-US" sz="4400"/>
              <a:t>C		John Brown</a:t>
            </a:r>
          </a:p>
          <a:p>
            <a:pPr>
              <a:buFont typeface="Wingdings" pitchFamily="2" charset="2"/>
              <a:buNone/>
            </a:pPr>
            <a:r>
              <a:rPr lang="en-US" sz="4400"/>
              <a:t>D	James Armistead Lafayette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7772400" cy="990600"/>
          </a:xfrm>
        </p:spPr>
        <p:txBody>
          <a:bodyPr/>
          <a:lstStyle/>
          <a:p>
            <a:pPr algn="l"/>
            <a:r>
              <a:rPr lang="en-US" sz="3600"/>
              <a:t>Some African people fought for the English in the American Revolution because they were promised—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6925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400"/>
              <a:t>A		homes</a:t>
            </a:r>
          </a:p>
          <a:p>
            <a:pPr>
              <a:buFont typeface="Wingdings" pitchFamily="2" charset="2"/>
              <a:buNone/>
            </a:pPr>
            <a:r>
              <a:rPr lang="en-US" sz="4400"/>
              <a:t>B		freedom</a:t>
            </a:r>
          </a:p>
          <a:p>
            <a:pPr>
              <a:buFont typeface="Wingdings" pitchFamily="2" charset="2"/>
              <a:buNone/>
            </a:pPr>
            <a:r>
              <a:rPr lang="en-US" sz="4400"/>
              <a:t>C		money</a:t>
            </a:r>
          </a:p>
          <a:p>
            <a:pPr>
              <a:buFont typeface="Wingdings" pitchFamily="2" charset="2"/>
              <a:buNone/>
            </a:pPr>
            <a:r>
              <a:rPr lang="en-US" sz="4400"/>
              <a:t>D	clothing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Who surrendered at Yorktown?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5400"/>
              <a:t>A	Spain</a:t>
            </a:r>
          </a:p>
          <a:p>
            <a:pPr>
              <a:buFont typeface="Wingdings" pitchFamily="2" charset="2"/>
              <a:buNone/>
            </a:pPr>
            <a:r>
              <a:rPr lang="en-US" sz="5400"/>
              <a:t>B	England</a:t>
            </a:r>
          </a:p>
          <a:p>
            <a:pPr>
              <a:buFont typeface="Wingdings" pitchFamily="2" charset="2"/>
              <a:buNone/>
            </a:pPr>
            <a:r>
              <a:rPr lang="en-US" sz="5400"/>
              <a:t>C	America</a:t>
            </a:r>
          </a:p>
          <a:p>
            <a:pPr>
              <a:buFont typeface="Wingdings" pitchFamily="2" charset="2"/>
              <a:buNone/>
            </a:pPr>
            <a:r>
              <a:rPr lang="en-US" sz="5400"/>
              <a:t>D	Virginia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 algn="l"/>
            <a:r>
              <a:rPr lang="en-US" sz="4000" b="1"/>
              <a:t>The secret escape route for slaves during the Civil War was called the—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7325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400"/>
              <a:t>Hidden Pathway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400"/>
              <a:t>Unmentioned Route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400"/>
              <a:t>Secret Train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400"/>
              <a:t>Underground Railroad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Which shows these events in the correct order?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486400" y="1905000"/>
            <a:ext cx="3124200" cy="4530725"/>
          </a:xfrm>
        </p:spPr>
        <p:txBody>
          <a:bodyPr/>
          <a:lstStyle/>
          <a:p>
            <a:pPr marL="533400" indent="-533400">
              <a:buFont typeface="Wingdings" pitchFamily="2" charset="2"/>
              <a:buAutoNum type="alphaUcPeriod"/>
            </a:pPr>
            <a:r>
              <a:rPr lang="en-US" sz="4400"/>
              <a:t>3, 4, 2, 1</a:t>
            </a:r>
          </a:p>
          <a:p>
            <a:pPr marL="533400" indent="-533400">
              <a:buFont typeface="Wingdings" pitchFamily="2" charset="2"/>
              <a:buAutoNum type="alphaUcPeriod"/>
            </a:pPr>
            <a:r>
              <a:rPr lang="en-US" sz="4400"/>
              <a:t>3, 2, 4, 1</a:t>
            </a:r>
          </a:p>
          <a:p>
            <a:pPr marL="533400" indent="-533400">
              <a:buFont typeface="Wingdings" pitchFamily="2" charset="2"/>
              <a:buAutoNum type="alphaUcPeriod"/>
            </a:pPr>
            <a:r>
              <a:rPr lang="en-US" sz="4400"/>
              <a:t>1, 2, 3, 4</a:t>
            </a:r>
          </a:p>
          <a:p>
            <a:pPr marL="533400" indent="-533400">
              <a:buFont typeface="Wingdings" pitchFamily="2" charset="2"/>
              <a:buAutoNum type="alphaUcPeriod"/>
            </a:pPr>
            <a:r>
              <a:rPr lang="en-US" sz="4400"/>
              <a:t>2, 3, 1, 4</a:t>
            </a:r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2133600"/>
            <a:ext cx="4648200" cy="4530725"/>
          </a:xfrm>
        </p:spPr>
        <p:txBody>
          <a:bodyPr/>
          <a:lstStyle/>
          <a:p>
            <a:pPr marL="533400" indent="-533400">
              <a:buFont typeface="Wingdings" pitchFamily="2" charset="2"/>
              <a:buAutoNum type="arabicParenR"/>
            </a:pPr>
            <a:r>
              <a:rPr lang="en-US">
                <a:solidFill>
                  <a:srgbClr val="FF9966"/>
                </a:solidFill>
              </a:rPr>
              <a:t>The British surrendered at Yorktown</a:t>
            </a:r>
          </a:p>
          <a:p>
            <a:pPr marL="533400" indent="-533400">
              <a:buFont typeface="Wingdings" pitchFamily="2" charset="2"/>
              <a:buAutoNum type="arabicParenR"/>
            </a:pPr>
            <a:r>
              <a:rPr lang="en-US">
                <a:solidFill>
                  <a:srgbClr val="FF9966"/>
                </a:solidFill>
              </a:rPr>
              <a:t>Declaration of Independence was signed</a:t>
            </a:r>
          </a:p>
          <a:p>
            <a:pPr marL="533400" indent="-533400">
              <a:buFont typeface="Wingdings" pitchFamily="2" charset="2"/>
              <a:buAutoNum type="arabicParenR"/>
            </a:pPr>
            <a:r>
              <a:rPr lang="en-US">
                <a:solidFill>
                  <a:srgbClr val="FF9966"/>
                </a:solidFill>
              </a:rPr>
              <a:t>Jamestown was founded</a:t>
            </a:r>
          </a:p>
          <a:p>
            <a:pPr marL="533400" indent="-533400">
              <a:buFont typeface="Wingdings" pitchFamily="2" charset="2"/>
              <a:buAutoNum type="arabicParenR"/>
            </a:pPr>
            <a:r>
              <a:rPr lang="en-US">
                <a:solidFill>
                  <a:srgbClr val="FF9966"/>
                </a:solidFill>
              </a:rPr>
              <a:t>House of Burgesses was formed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/>
              <a:t>Where did John Brown try to lead a raid the United States armory?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844925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800"/>
              <a:t>Richmond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800"/>
              <a:t>Yorktown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800"/>
              <a:t>Harper’s Ferry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800"/>
              <a:t>Newport News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/>
              <a:t>Which of the following is NOT true about Patrick Henry?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7352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AutoNum type="alphaUcPeriod"/>
            </a:pPr>
            <a:r>
              <a:rPr lang="en-US" sz="4000"/>
              <a:t>Said “Give me liberty or give me death.”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lphaUcPeriod"/>
            </a:pPr>
            <a:r>
              <a:rPr lang="en-US" sz="4000"/>
              <a:t>Led the Continental army.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lphaUcPeriod"/>
            </a:pPr>
            <a:r>
              <a:rPr lang="en-US" sz="4000"/>
              <a:t>Inspired patriots from other colonies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lphaUcPeriod"/>
            </a:pPr>
            <a:r>
              <a:rPr lang="en-US" sz="4000"/>
              <a:t>Believed in no taxation without representation.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/>
              <a:t>Which event caused some southern states to secede from the Union during the Civil War?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7325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000"/>
              <a:t>The raid at Harper’s Ferry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000"/>
              <a:t>The capture of Harriet Tubman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000"/>
              <a:t>The election of Abraham Lincoln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000"/>
              <a:t>The burning of a factory in Boston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/>
              <a:t>Where did the English surrender to the colonial armies to end the American Revolution?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7325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en-US" sz="4400"/>
              <a:t>Jamestown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400"/>
              <a:t>Williamsburg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400"/>
              <a:t>Yorktown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400"/>
              <a:t>Richmond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 algn="l"/>
            <a:r>
              <a:rPr lang="en-US" sz="4000" b="1"/>
              <a:t>West Virginia became its own state because—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lphaUcPeriod"/>
            </a:pPr>
            <a:r>
              <a:rPr lang="en-US"/>
              <a:t>The rest of Virginia wanted slavery and the western parts did not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lphaUcPeriod"/>
            </a:pPr>
            <a:r>
              <a:rPr lang="en-US"/>
              <a:t>The rest of Virginia wanted to grow cotton and western parts grew tobacco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lphaUcPeriod"/>
            </a:pPr>
            <a:r>
              <a:rPr lang="en-US"/>
              <a:t>The rest of the Virginia voted for Abraham Lincoln and the western parts like Jefferson Davis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lphaUcPeriod"/>
            </a:pPr>
            <a:r>
              <a:rPr lang="en-US"/>
              <a:t>The rest of Virginia supported abolitionists and the western part did 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 algn="l"/>
            <a:r>
              <a:rPr lang="en-US" sz="4000" b="1"/>
              <a:t>The Civil War battle at Manassas was also called—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73525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400"/>
              <a:t>Fredericksburg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400"/>
              <a:t>Battle of Cow Horn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400"/>
              <a:t>Battle of Bull Run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400"/>
              <a:t>Skirmish of Soldiers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/>
              <a:t>Which Civil War general played a large part in the First Battle of Bull Run?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7325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400"/>
              <a:t>Ulysses S. Grant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400"/>
              <a:t>Robert E. Lee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400"/>
              <a:t>Abraham Lincoln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400"/>
              <a:t>Thomas “Stonewall”Jackson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marL="685800" indent="-685800" algn="l"/>
            <a:r>
              <a:rPr lang="en-US" sz="4000" b="1"/>
              <a:t>The North and the South earned their money in different ways.  This means that they had—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76600"/>
            <a:ext cx="8229600" cy="3844925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/>
              <a:t>Economic differences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/>
              <a:t>Religious differences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/>
              <a:t>Social differences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/>
              <a:t>Agricultural differences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/>
              <a:t>Which is NOT a true statement about the Civil War?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The first Battle of Bull Run was the first major clash of the Civil War.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The Union defeated the Confederacy at Fredericksburg.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Richmond was the capital of the Confederacy.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Lincoln used the Union navy to blockade southern ports.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algn="l"/>
            <a:r>
              <a:rPr lang="en-US" sz="4000"/>
              <a:t>Which slave fought for the Continental Army during the American Revolution and won his freedom?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95600"/>
            <a:ext cx="8229600" cy="3235325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en-US" sz="4000"/>
              <a:t>James Armistead Lafayette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000"/>
              <a:t>Crispus Attucks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000"/>
              <a:t>Thomas Jefferson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000"/>
              <a:t>Johnny Randolph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 marL="685800" indent="-685800" algn="l"/>
            <a:r>
              <a:rPr lang="en-US" sz="4000" b="1"/>
              <a:t>The names of the two iron-clad ships that fought outside Newport News during the Civil War were—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124200"/>
            <a:ext cx="8229600" cy="3997325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/>
              <a:t>The Monitor and the Merrimack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/>
              <a:t>The Clove and the Sugar Beet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/>
              <a:t>The Skirmish and the Purposeful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/>
              <a:t>The Fredericksburg and the Bull Run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Which group campaigned to end slavery before the Civil War?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en-US" sz="4400"/>
              <a:t>Loyalists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400"/>
              <a:t>Suffragists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400"/>
              <a:t>Industrialists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400"/>
              <a:t>Abolitionists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/>
              <a:t>Who was General Ulysses S. Grant?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7325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/>
              <a:t>The first president after the Civil War ended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/>
              <a:t>The commander of the Confederate States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/>
              <a:t>The first president of the Confederate States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/>
              <a:t>The general of the Union troops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/>
              <a:t>At which Civil War battle did General Lee manage to defeat Union troops?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3788"/>
            <a:ext cx="8229600" cy="3767137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400"/>
              <a:t>Battle of Bull Run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400"/>
              <a:t>Fredericksburg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400"/>
              <a:t>Richmond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400"/>
              <a:t>Gettysburg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/>
              <a:t>Why did large numbers of Virginians move west after the American Revolution?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376872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/>
              <a:t>To escape the remaining English forces still in America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/>
              <a:t>To grow more cranberries and rice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/>
              <a:t>To find better farmland and new opportunities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/>
              <a:t>To escape from the harsh consequences of slavery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/>
            <a:r>
              <a:rPr lang="en-US" sz="4000" b="1"/>
              <a:t>Richmond was important during the Civil War because it was—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844925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3600"/>
              <a:t>The capital of the Confederacy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3600"/>
              <a:t>The capital of the Union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3600"/>
              <a:t>The place where Abraham Lincoln died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3600"/>
              <a:t>The place where Bull Run was fought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62000" indent="-762000" algn="l"/>
            <a:r>
              <a:rPr lang="en-US" sz="4000" b="1"/>
              <a:t>During the Civil War, Richmond fell to—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800"/>
              <a:t>General Grant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800"/>
              <a:t>General Lee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800"/>
              <a:t>General Green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800"/>
              <a:t>General Jackson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62000" indent="-762000" algn="l"/>
            <a:r>
              <a:rPr lang="en-US" sz="4000"/>
              <a:t>A person who was neutral in the American Revolution—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7325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en-US" sz="4000"/>
              <a:t>Was loyal to England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000"/>
              <a:t>Believed in no taxation without representation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000"/>
              <a:t>Fought in the Continental Army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000"/>
              <a:t>Did not take sides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/>
              <a:t>The American victory at Yorktown during the American Revolution resulted in—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3921125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The surrender of the British army and the end of the war.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The capture of the city of Philadelphia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The Boston Tea Party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The winter at Valley Forge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/>
          <a:lstStyle/>
          <a:p>
            <a:pPr marL="762000" indent="-762000" algn="l"/>
            <a:r>
              <a:rPr lang="en-US" sz="4000"/>
              <a:t>A person who stayed true to the King of England during the American Revolution was called a—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3768725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en-US" sz="4800"/>
              <a:t>Neutral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800"/>
              <a:t>Patriot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800"/>
              <a:t>Loyalist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800"/>
              <a:t>Burgess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algn="l"/>
            <a:r>
              <a:rPr lang="en-US" sz="4000"/>
              <a:t>Which of the following is TRUE about the Declaration of Independence?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229600" cy="361632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/>
              <a:t>Patrick Henry wrote it.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/>
              <a:t>It said that people should be loyal to the king.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/>
              <a:t>It said that the authority to rule belongs to the people.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/>
              <a:t>It was signed after the American Revolution.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algn="l"/>
            <a:r>
              <a:rPr lang="en-US" sz="4000" b="1"/>
              <a:t>The Declaration of Independence claims that all people are created equal and the authority to govern belongs to the—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95600"/>
            <a:ext cx="8229600" cy="3235325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en-US" sz="4400"/>
              <a:t>King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400"/>
              <a:t>Governor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400"/>
              <a:t>People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400"/>
              <a:t>President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/>
              <a:t>Which is the </a:t>
            </a:r>
            <a:r>
              <a:rPr lang="en-US" sz="4000" b="1" i="1"/>
              <a:t>best </a:t>
            </a:r>
            <a:r>
              <a:rPr lang="en-US" sz="4000" b="1"/>
              <a:t>reason why Virginia’s economy was in ruins after the Civil War?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4267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/>
              <a:t>The Union demanded payment for lost goods and destroyed property.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/>
              <a:t>Virginia’s farmers went on strike and refused to grow crops.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/>
              <a:t>The Great Dust Bowl of 1866 destroyed most of Virginia’s tobacco crop.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/>
              <a:t>Virginia’s railroads, crops, and plantations were destroyed.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algn="l"/>
            <a:r>
              <a:rPr lang="en-US" sz="4000"/>
              <a:t>During the American Revolution war, women—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en-US" sz="4400"/>
              <a:t>Earned their freedom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400"/>
              <a:t>Took on more responsibility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400"/>
              <a:t>Fought in the armies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400"/>
              <a:t>Led a revolt against the House of Burgesses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62000" indent="-762000" algn="l"/>
            <a:r>
              <a:rPr lang="en-US" sz="4000"/>
              <a:t>In the American Revolution, the British promised slaves who fought for them—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844925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en-US" sz="4800"/>
              <a:t>Money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800"/>
              <a:t>Land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800"/>
              <a:t>Africa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800"/>
              <a:t>Freedom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/>
              <a:t>Which document </a:t>
            </a:r>
            <a:r>
              <a:rPr lang="en-US" sz="4000" b="1" i="1"/>
              <a:t>best </a:t>
            </a:r>
            <a:r>
              <a:rPr lang="en-US" sz="4000" b="1"/>
              <a:t>completes the chart?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495800" cy="4530725"/>
          </a:xfrm>
        </p:spPr>
        <p:txBody>
          <a:bodyPr/>
          <a:lstStyle/>
          <a:p>
            <a:pPr marL="533400" indent="-533400">
              <a:buFont typeface="Wingdings" pitchFamily="2" charset="2"/>
              <a:buAutoNum type="alphaUcPeriod"/>
            </a:pPr>
            <a:r>
              <a:rPr lang="en-US" sz="4000"/>
              <a:t>Declaration of Independence</a:t>
            </a:r>
          </a:p>
          <a:p>
            <a:pPr marL="533400" indent="-533400">
              <a:buFont typeface="Wingdings" pitchFamily="2" charset="2"/>
              <a:buAutoNum type="alphaUcPeriod"/>
            </a:pPr>
            <a:r>
              <a:rPr lang="en-US" sz="4000"/>
              <a:t>U.S. Constitution</a:t>
            </a:r>
          </a:p>
          <a:p>
            <a:pPr marL="533400" indent="-533400">
              <a:buFont typeface="Wingdings" pitchFamily="2" charset="2"/>
              <a:buAutoNum type="alphaUcPeriod"/>
            </a:pPr>
            <a:r>
              <a:rPr lang="en-US" sz="4000"/>
              <a:t>The Virginia Charter</a:t>
            </a:r>
          </a:p>
          <a:p>
            <a:pPr marL="533400" indent="-533400">
              <a:buFont typeface="Wingdings" pitchFamily="2" charset="2"/>
              <a:buAutoNum type="alphaUcPeriod"/>
            </a:pPr>
            <a:r>
              <a:rPr lang="en-US" sz="4000"/>
              <a:t>Bill of Rights</a:t>
            </a:r>
          </a:p>
        </p:txBody>
      </p:sp>
      <p:grpSp>
        <p:nvGrpSpPr>
          <p:cNvPr id="124943" name="Group 15"/>
          <p:cNvGrpSpPr>
            <a:grpSpLocks/>
          </p:cNvGrpSpPr>
          <p:nvPr/>
        </p:nvGrpSpPr>
        <p:grpSpPr bwMode="auto">
          <a:xfrm>
            <a:off x="533400" y="1828800"/>
            <a:ext cx="3771900" cy="4114800"/>
            <a:chOff x="107442000" y="107213400"/>
            <a:chExt cx="2743200" cy="2514600"/>
          </a:xfrm>
        </p:grpSpPr>
        <p:sp>
          <p:nvSpPr>
            <p:cNvPr id="124944" name="Rectangle 16"/>
            <p:cNvSpPr>
              <a:spLocks noChangeArrowheads="1"/>
            </p:cNvSpPr>
            <p:nvPr/>
          </p:nvSpPr>
          <p:spPr bwMode="auto">
            <a:xfrm>
              <a:off x="107784900" y="107213400"/>
              <a:ext cx="2286000" cy="457200"/>
            </a:xfrm>
            <a:prstGeom prst="rect">
              <a:avLst/>
            </a:prstGeom>
            <a:no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124945" name="Rectangle 17"/>
            <p:cNvSpPr>
              <a:spLocks noChangeArrowheads="1"/>
            </p:cNvSpPr>
            <p:nvPr/>
          </p:nvSpPr>
          <p:spPr bwMode="auto">
            <a:xfrm>
              <a:off x="107442000" y="108242100"/>
              <a:ext cx="1143000" cy="1143000"/>
            </a:xfrm>
            <a:prstGeom prst="rect">
              <a:avLst/>
            </a:prstGeom>
            <a:no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124946" name="Rectangle 18"/>
            <p:cNvSpPr>
              <a:spLocks noChangeArrowheads="1"/>
            </p:cNvSpPr>
            <p:nvPr/>
          </p:nvSpPr>
          <p:spPr bwMode="auto">
            <a:xfrm>
              <a:off x="109042200" y="108242100"/>
              <a:ext cx="1143000" cy="1485900"/>
            </a:xfrm>
            <a:prstGeom prst="rect">
              <a:avLst/>
            </a:prstGeom>
            <a:no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124947" name="Line 19"/>
            <p:cNvSpPr>
              <a:spLocks noChangeShapeType="1"/>
            </p:cNvSpPr>
            <p:nvPr/>
          </p:nvSpPr>
          <p:spPr bwMode="auto">
            <a:xfrm flipH="1">
              <a:off x="108013500" y="107670600"/>
              <a:ext cx="914400" cy="571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124948" name="Line 20"/>
            <p:cNvSpPr>
              <a:spLocks noChangeShapeType="1"/>
            </p:cNvSpPr>
            <p:nvPr/>
          </p:nvSpPr>
          <p:spPr bwMode="auto">
            <a:xfrm>
              <a:off x="108927900" y="107670600"/>
              <a:ext cx="685800" cy="571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124949" name="Text Box 21"/>
            <p:cNvSpPr txBox="1">
              <a:spLocks noChangeArrowheads="1"/>
            </p:cNvSpPr>
            <p:nvPr/>
          </p:nvSpPr>
          <p:spPr bwMode="auto">
            <a:xfrm>
              <a:off x="108699300" y="107213400"/>
              <a:ext cx="342900" cy="5715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r>
                <a:rPr lang="en-US" sz="2800">
                  <a:latin typeface="Times New Roman" pitchFamily="18" charset="0"/>
                </a:rPr>
                <a:t>?</a:t>
              </a:r>
              <a:endParaRPr lang="en-US"/>
            </a:p>
          </p:txBody>
        </p:sp>
        <p:sp>
          <p:nvSpPr>
            <p:cNvPr id="124950" name="Text Box 22"/>
            <p:cNvSpPr txBox="1">
              <a:spLocks noChangeArrowheads="1"/>
            </p:cNvSpPr>
            <p:nvPr/>
          </p:nvSpPr>
          <p:spPr bwMode="auto">
            <a:xfrm>
              <a:off x="107556300" y="108356400"/>
              <a:ext cx="914400" cy="9144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r>
                <a:rPr lang="en-US" sz="2000">
                  <a:latin typeface="Times New Roman" pitchFamily="18" charset="0"/>
                </a:rPr>
                <a:t>All people are created equal</a:t>
              </a:r>
              <a:endParaRPr lang="en-US" sz="2000"/>
            </a:p>
          </p:txBody>
        </p:sp>
        <p:sp>
          <p:nvSpPr>
            <p:cNvPr id="124951" name="Text Box 23"/>
            <p:cNvSpPr txBox="1">
              <a:spLocks noChangeArrowheads="1"/>
            </p:cNvSpPr>
            <p:nvPr/>
          </p:nvSpPr>
          <p:spPr bwMode="auto">
            <a:xfrm>
              <a:off x="109156500" y="108356400"/>
              <a:ext cx="914400" cy="11430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r>
                <a:rPr lang="en-US" sz="2000">
                  <a:latin typeface="Times New Roman" pitchFamily="18" charset="0"/>
                </a:rPr>
                <a:t>Life, liberty, and the pursuit of happiness</a:t>
              </a:r>
              <a:endParaRPr lang="en-US" sz="20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/>
              <a:t>Who wrote the Declaration of Independence?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844925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en-US" sz="4400"/>
              <a:t>George Washington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400"/>
              <a:t>Thomas Jefferson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400"/>
              <a:t>Patrick Henry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400"/>
              <a:t>James Armistead Lafayette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algn="l"/>
            <a:r>
              <a:rPr lang="en-US" sz="4000" b="1"/>
              <a:t>What kind of differences led to the 	conflicts between the North and the South before the Civil War?</a:t>
            </a:r>
            <a:r>
              <a:rPr lang="en-US" sz="4000"/>
              <a:t>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229600" cy="33115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400" b="1"/>
              <a:t>A</a:t>
            </a:r>
            <a:r>
              <a:rPr lang="en-US" sz="4400"/>
              <a:t>	Religious</a:t>
            </a:r>
          </a:p>
          <a:p>
            <a:pPr>
              <a:buFont typeface="Wingdings" pitchFamily="2" charset="2"/>
              <a:buNone/>
            </a:pPr>
            <a:r>
              <a:rPr lang="en-US" sz="4400" b="1"/>
              <a:t>B</a:t>
            </a:r>
            <a:r>
              <a:rPr lang="en-US" sz="4400"/>
              <a:t>	Governmental</a:t>
            </a:r>
          </a:p>
          <a:p>
            <a:pPr>
              <a:buFont typeface="Wingdings" pitchFamily="2" charset="2"/>
              <a:buNone/>
            </a:pPr>
            <a:r>
              <a:rPr lang="en-US" sz="4400" b="1"/>
              <a:t>C</a:t>
            </a:r>
            <a:r>
              <a:rPr lang="en-US" sz="4400"/>
              <a:t>	Economic</a:t>
            </a:r>
          </a:p>
          <a:p>
            <a:pPr>
              <a:buFont typeface="Wingdings" pitchFamily="2" charset="2"/>
              <a:buNone/>
            </a:pPr>
            <a:r>
              <a:rPr lang="en-US" sz="4400" b="1"/>
              <a:t>D</a:t>
            </a:r>
            <a:r>
              <a:rPr lang="en-US" sz="4400"/>
              <a:t>	Literary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/>
              <a:t>Before the Civil War, the economy of the North was 	based on—</a:t>
            </a:r>
            <a:r>
              <a:rPr lang="en-US" sz="4000"/>
              <a:t>	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8229600" cy="3387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800" b="1"/>
              <a:t>F</a:t>
            </a:r>
            <a:r>
              <a:rPr lang="en-US" sz="4800"/>
              <a:t>	agriculture</a:t>
            </a:r>
          </a:p>
          <a:p>
            <a:pPr>
              <a:buFont typeface="Wingdings" pitchFamily="2" charset="2"/>
              <a:buNone/>
            </a:pPr>
            <a:r>
              <a:rPr lang="en-US" sz="4800" b="1"/>
              <a:t>G</a:t>
            </a:r>
            <a:r>
              <a:rPr lang="en-US" sz="4800"/>
              <a:t>	industry</a:t>
            </a:r>
          </a:p>
          <a:p>
            <a:pPr>
              <a:buFont typeface="Wingdings" pitchFamily="2" charset="2"/>
              <a:buNone/>
            </a:pPr>
            <a:r>
              <a:rPr lang="en-US" sz="4800" b="1"/>
              <a:t>H</a:t>
            </a:r>
            <a:r>
              <a:rPr lang="en-US" sz="4800"/>
              <a:t>	religion</a:t>
            </a:r>
          </a:p>
          <a:p>
            <a:pPr>
              <a:buFont typeface="Wingdings" pitchFamily="2" charset="2"/>
              <a:buNone/>
            </a:pPr>
            <a:r>
              <a:rPr lang="en-US" sz="4800" b="1"/>
              <a:t>J</a:t>
            </a:r>
            <a:r>
              <a:rPr lang="en-US" sz="4800"/>
              <a:t>		theater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marL="762000" indent="-762000" algn="l"/>
            <a:r>
              <a:rPr lang="en-US" b="1"/>
              <a:t>In the period leading up to the Civil War, southern states wanted—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27275"/>
            <a:ext cx="8229600" cy="4530725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000"/>
              <a:t>New states to become free states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000"/>
              <a:t>All the slaves to be freed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000"/>
              <a:t>Abraham Lincoln to be president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000"/>
              <a:t>All new states to be slave 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/>
              <a:t>Which was </a:t>
            </a:r>
            <a:r>
              <a:rPr lang="en-US" sz="4000" b="1" i="1"/>
              <a:t>not</a:t>
            </a:r>
            <a:r>
              <a:rPr lang="en-US" sz="4000" b="1"/>
              <a:t> true about the southern states during the Civil War?</a:t>
            </a:r>
            <a:r>
              <a:rPr lang="en-US" sz="4000"/>
              <a:t>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8449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b="1"/>
              <a:t>A</a:t>
            </a:r>
            <a:r>
              <a:rPr lang="en-US" sz="2800"/>
              <a:t>		They wanted new states to be 			slave states.</a:t>
            </a:r>
          </a:p>
          <a:p>
            <a:pPr>
              <a:buFont typeface="Wingdings" pitchFamily="2" charset="2"/>
              <a:buNone/>
            </a:pPr>
            <a:r>
              <a:rPr lang="en-US" sz="2800" b="1"/>
              <a:t>B</a:t>
            </a:r>
            <a:r>
              <a:rPr lang="en-US" sz="2800"/>
              <a:t>		They were mostly an agricultural 			society.</a:t>
            </a:r>
          </a:p>
          <a:p>
            <a:pPr>
              <a:buFont typeface="Wingdings" pitchFamily="2" charset="2"/>
              <a:buNone/>
            </a:pPr>
            <a:r>
              <a:rPr lang="en-US" sz="2800" b="1"/>
              <a:t>C</a:t>
            </a:r>
            <a:r>
              <a:rPr lang="en-US" sz="2800"/>
              <a:t>		They fought to stay a part of the 			Union.</a:t>
            </a:r>
          </a:p>
          <a:p>
            <a:pPr>
              <a:buFont typeface="Wingdings" pitchFamily="2" charset="2"/>
              <a:buNone/>
            </a:pPr>
            <a:r>
              <a:rPr lang="en-US" sz="2800" b="1"/>
              <a:t>D	</a:t>
            </a:r>
            <a:r>
              <a:rPr lang="en-US" sz="2800"/>
              <a:t>	They seceded and tried to form a 			new country.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Nat Turner was important because he—</a:t>
            </a:r>
            <a:r>
              <a:rPr lang="en-US" sz="4000"/>
              <a:t>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	</a:t>
            </a:r>
            <a:r>
              <a:rPr lang="en-US" b="1"/>
              <a:t>F</a:t>
            </a:r>
            <a:r>
              <a:rPr lang="en-US"/>
              <a:t>	supported a secret route to help 		slaves escape</a:t>
            </a:r>
          </a:p>
          <a:p>
            <a:r>
              <a:rPr lang="en-US"/>
              <a:t>	</a:t>
            </a:r>
            <a:r>
              <a:rPr lang="en-US" b="1"/>
              <a:t>G</a:t>
            </a:r>
            <a:r>
              <a:rPr lang="en-US"/>
              <a:t>	led a raid on the United States 		Armory</a:t>
            </a:r>
          </a:p>
          <a:p>
            <a:r>
              <a:rPr lang="en-US"/>
              <a:t>	</a:t>
            </a:r>
            <a:r>
              <a:rPr lang="en-US" b="1"/>
              <a:t>H</a:t>
            </a:r>
            <a:r>
              <a:rPr lang="en-US"/>
              <a:t>	became President of the 				Confederate States</a:t>
            </a:r>
          </a:p>
          <a:p>
            <a:r>
              <a:rPr lang="en-US"/>
              <a:t>	</a:t>
            </a:r>
            <a:r>
              <a:rPr lang="en-US" b="1"/>
              <a:t>J</a:t>
            </a:r>
            <a:r>
              <a:rPr lang="en-US"/>
              <a:t>	led a revolt against plantation 			owners in Virginia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“The Underground Railroad” was a name for—</a:t>
            </a:r>
            <a:r>
              <a:rPr lang="en-US" sz="4000"/>
              <a:t>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b="1"/>
              <a:t>A</a:t>
            </a:r>
            <a:r>
              <a:rPr lang="en-US" sz="4000"/>
              <a:t>	the slave rebellion at Harper’s Ferry</a:t>
            </a:r>
          </a:p>
          <a:p>
            <a:r>
              <a:rPr lang="en-US" sz="4000" b="1"/>
              <a:t>B</a:t>
            </a:r>
            <a:r>
              <a:rPr lang="en-US" sz="4000"/>
              <a:t>	an escape route for slaves</a:t>
            </a:r>
          </a:p>
          <a:p>
            <a:r>
              <a:rPr lang="en-US" sz="4000" b="1"/>
              <a:t>C</a:t>
            </a:r>
            <a:r>
              <a:rPr lang="en-US" sz="4000"/>
              <a:t>	Lincoln’s plan for the South</a:t>
            </a:r>
          </a:p>
          <a:p>
            <a:r>
              <a:rPr lang="en-US" sz="4000" b="1"/>
              <a:t>D</a:t>
            </a:r>
            <a:r>
              <a:rPr lang="en-US" sz="4000"/>
              <a:t>	Nat Turner’s armory attack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Harper’s Ferry was important in 	Virginian history because it was where—</a:t>
            </a:r>
            <a:r>
              <a:rPr lang="en-US" sz="4000"/>
              <a:t>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844925"/>
          </a:xfrm>
        </p:spPr>
        <p:txBody>
          <a:bodyPr/>
          <a:lstStyle/>
          <a:p>
            <a:r>
              <a:rPr lang="en-US" sz="2800" b="1"/>
              <a:t>F</a:t>
            </a:r>
            <a:r>
              <a:rPr lang="en-US" sz="2800"/>
              <a:t>	Harriet Tubman started the 			Underground Railroad</a:t>
            </a:r>
          </a:p>
          <a:p>
            <a:r>
              <a:rPr lang="en-US" sz="2800" b="1"/>
              <a:t>G</a:t>
            </a:r>
            <a:r>
              <a:rPr lang="en-US" sz="2800"/>
              <a:t>	Nat Turner led a revolt against 			plantation owners</a:t>
            </a:r>
          </a:p>
          <a:p>
            <a:r>
              <a:rPr lang="en-US" sz="2800" b="1"/>
              <a:t>H</a:t>
            </a:r>
            <a:r>
              <a:rPr lang="en-US" sz="2800"/>
              <a:t>	John Brown tried to raid the United 		States Armory</a:t>
            </a:r>
          </a:p>
          <a:p>
            <a:r>
              <a:rPr lang="en-US" sz="2800" b="1"/>
              <a:t>J</a:t>
            </a:r>
            <a:r>
              <a:rPr lang="en-US" sz="2800"/>
              <a:t>	Abraham Lincoln freed slaves in 			southern states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Abraham Lincoln’s election in 1860 caused—</a:t>
            </a:r>
            <a:r>
              <a:rPr lang="en-US" sz="4000"/>
              <a:t>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	</a:t>
            </a:r>
            <a:r>
              <a:rPr lang="en-US" b="1"/>
              <a:t>A</a:t>
            </a:r>
            <a:r>
              <a:rPr lang="en-US"/>
              <a:t>	plantation owners to free their 		slaves</a:t>
            </a:r>
          </a:p>
          <a:p>
            <a:r>
              <a:rPr lang="en-US"/>
              <a:t>	</a:t>
            </a:r>
            <a:r>
              <a:rPr lang="en-US" b="1"/>
              <a:t>B</a:t>
            </a:r>
            <a:r>
              <a:rPr lang="en-US"/>
              <a:t>	abolitionists to ask for more slave 		states</a:t>
            </a:r>
          </a:p>
          <a:p>
            <a:r>
              <a:rPr lang="en-US"/>
              <a:t>	</a:t>
            </a:r>
            <a:r>
              <a:rPr lang="en-US" b="1"/>
              <a:t>C</a:t>
            </a:r>
            <a:r>
              <a:rPr lang="en-US"/>
              <a:t>	some southern states to secede 		from the Union.</a:t>
            </a:r>
          </a:p>
          <a:p>
            <a:r>
              <a:rPr lang="en-US"/>
              <a:t>	</a:t>
            </a:r>
            <a:r>
              <a:rPr lang="en-US" b="1"/>
              <a:t>D</a:t>
            </a:r>
            <a:r>
              <a:rPr lang="en-US"/>
              <a:t>	the creation of the Underground 		Railroad.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The eastern and western parts of 	Virginia were different because—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530725"/>
          </a:xfrm>
        </p:spPr>
        <p:txBody>
          <a:bodyPr/>
          <a:lstStyle/>
          <a:p>
            <a:r>
              <a:rPr lang="en-US"/>
              <a:t>	</a:t>
            </a:r>
            <a:r>
              <a:rPr lang="en-US" b="1"/>
              <a:t>F</a:t>
            </a:r>
            <a:r>
              <a:rPr lang="en-US"/>
              <a:t>	the eastern parts wanted slavery 		and the western did not</a:t>
            </a:r>
          </a:p>
          <a:p>
            <a:r>
              <a:rPr lang="en-US"/>
              <a:t>	</a:t>
            </a:r>
            <a:r>
              <a:rPr lang="en-US" b="1"/>
              <a:t>G</a:t>
            </a:r>
            <a:r>
              <a:rPr lang="en-US"/>
              <a:t>	the eastern parts had factories 		and the western did not</a:t>
            </a:r>
          </a:p>
          <a:p>
            <a:r>
              <a:rPr lang="en-US"/>
              <a:t>	</a:t>
            </a:r>
            <a:r>
              <a:rPr lang="en-US" b="1"/>
              <a:t>H</a:t>
            </a:r>
            <a:r>
              <a:rPr lang="en-US"/>
              <a:t>	the eastern parts voted for Lincoln 		and the western did not</a:t>
            </a:r>
          </a:p>
          <a:p>
            <a:r>
              <a:rPr lang="en-US"/>
              <a:t>	</a:t>
            </a:r>
            <a:r>
              <a:rPr lang="en-US" b="1"/>
              <a:t>J</a:t>
            </a:r>
            <a:r>
              <a:rPr lang="en-US"/>
              <a:t>	the eastern parts grew food and 		the western did not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sz="4000" b="1"/>
              <a:t>The disagreement between the 	eastern and western parts of 	Virginia during the Civil War led to—</a:t>
            </a:r>
            <a:r>
              <a:rPr lang="en-US" sz="4000"/>
              <a:t>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692525"/>
          </a:xfrm>
        </p:spPr>
        <p:txBody>
          <a:bodyPr/>
          <a:lstStyle/>
          <a:p>
            <a:r>
              <a:rPr lang="en-US"/>
              <a:t>	</a:t>
            </a:r>
            <a:r>
              <a:rPr lang="en-US" b="1"/>
              <a:t>A</a:t>
            </a:r>
            <a:r>
              <a:rPr lang="en-US"/>
              <a:t>	both sides declaring all slaves free</a:t>
            </a:r>
          </a:p>
          <a:p>
            <a:r>
              <a:rPr lang="en-US"/>
              <a:t>	</a:t>
            </a:r>
            <a:r>
              <a:rPr lang="en-US" b="1"/>
              <a:t>B</a:t>
            </a:r>
            <a:r>
              <a:rPr lang="en-US"/>
              <a:t>	West Virginia seceding from the 		Union</a:t>
            </a:r>
          </a:p>
          <a:p>
            <a:r>
              <a:rPr lang="en-US"/>
              <a:t>	</a:t>
            </a:r>
            <a:r>
              <a:rPr lang="en-US" b="1"/>
              <a:t>C</a:t>
            </a:r>
            <a:r>
              <a:rPr lang="en-US"/>
              <a:t>	the formation of West Virginia</a:t>
            </a:r>
          </a:p>
          <a:p>
            <a:r>
              <a:rPr lang="en-US"/>
              <a:t>	</a:t>
            </a:r>
            <a:r>
              <a:rPr lang="en-US" b="1"/>
              <a:t>D</a:t>
            </a:r>
            <a:r>
              <a:rPr lang="en-US"/>
              <a:t>	factories to be built in West 			Virginia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Another name for the First Battle of Bull Run is the battle of—</a:t>
            </a:r>
            <a:r>
              <a:rPr lang="en-US" sz="4000"/>
              <a:t>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327275"/>
            <a:ext cx="8229600" cy="4530725"/>
          </a:xfrm>
        </p:spPr>
        <p:txBody>
          <a:bodyPr/>
          <a:lstStyle/>
          <a:p>
            <a:r>
              <a:rPr lang="en-US" sz="4800"/>
              <a:t>	</a:t>
            </a:r>
            <a:r>
              <a:rPr lang="en-US" sz="4800" b="1"/>
              <a:t>F</a:t>
            </a:r>
            <a:r>
              <a:rPr lang="en-US" sz="4800"/>
              <a:t>	Fredericksburg</a:t>
            </a:r>
          </a:p>
          <a:p>
            <a:r>
              <a:rPr lang="en-US" sz="4800"/>
              <a:t>	</a:t>
            </a:r>
            <a:r>
              <a:rPr lang="en-US" sz="4800" b="1"/>
              <a:t>G</a:t>
            </a:r>
            <a:r>
              <a:rPr lang="en-US" sz="4800"/>
              <a:t>	Richmond</a:t>
            </a:r>
          </a:p>
          <a:p>
            <a:r>
              <a:rPr lang="en-US" sz="4800"/>
              <a:t>	</a:t>
            </a:r>
            <a:r>
              <a:rPr lang="en-US" sz="4800" b="1"/>
              <a:t>H</a:t>
            </a:r>
            <a:r>
              <a:rPr lang="en-US" sz="4800"/>
              <a:t>	Monitor</a:t>
            </a:r>
          </a:p>
          <a:p>
            <a:r>
              <a:rPr lang="en-US" sz="4800"/>
              <a:t>	</a:t>
            </a:r>
            <a:r>
              <a:rPr lang="en-US" sz="4800" b="1"/>
              <a:t>J</a:t>
            </a:r>
            <a:r>
              <a:rPr lang="en-US" sz="4800"/>
              <a:t>	Manassas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sz="4000" b="1"/>
              <a:t>Confederate General Thomas 	“Stonewall” Jackson played a major part in which battle?</a:t>
            </a:r>
            <a:r>
              <a:rPr lang="en-US" sz="4000"/>
              <a:t>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229600" cy="3540125"/>
          </a:xfrm>
        </p:spPr>
        <p:txBody>
          <a:bodyPr/>
          <a:lstStyle/>
          <a:p>
            <a:r>
              <a:rPr lang="en-US" sz="4400"/>
              <a:t>	</a:t>
            </a:r>
            <a:r>
              <a:rPr lang="en-US" sz="4400" b="1"/>
              <a:t>A</a:t>
            </a:r>
            <a:r>
              <a:rPr lang="en-US" sz="4400"/>
              <a:t>	First Battle of Bull Run</a:t>
            </a:r>
          </a:p>
          <a:p>
            <a:r>
              <a:rPr lang="en-US" sz="4400"/>
              <a:t>	</a:t>
            </a:r>
            <a:r>
              <a:rPr lang="en-US" sz="4400" b="1"/>
              <a:t>B</a:t>
            </a:r>
            <a:r>
              <a:rPr lang="en-US" sz="4400"/>
              <a:t>	Fredericksburg</a:t>
            </a:r>
          </a:p>
          <a:p>
            <a:r>
              <a:rPr lang="en-US" sz="4400"/>
              <a:t>	</a:t>
            </a:r>
            <a:r>
              <a:rPr lang="en-US" sz="4400" b="1"/>
              <a:t>C</a:t>
            </a:r>
            <a:r>
              <a:rPr lang="en-US" sz="4400"/>
              <a:t>	Richmond</a:t>
            </a:r>
          </a:p>
          <a:p>
            <a:r>
              <a:rPr lang="en-US" sz="4400"/>
              <a:t>	</a:t>
            </a:r>
            <a:r>
              <a:rPr lang="en-US" sz="4400" b="1"/>
              <a:t>D</a:t>
            </a:r>
            <a:r>
              <a:rPr lang="en-US" sz="4400"/>
              <a:t>	Monitor and Merrimack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In the Civil War, the Commander of the Army of 	Northern Virginia was—</a:t>
            </a:r>
            <a:r>
              <a:rPr lang="en-US" sz="4000"/>
              <a:t>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229600" cy="3540125"/>
          </a:xfrm>
        </p:spPr>
        <p:txBody>
          <a:bodyPr/>
          <a:lstStyle/>
          <a:p>
            <a:r>
              <a:rPr lang="en-US" sz="4800"/>
              <a:t>	</a:t>
            </a:r>
            <a:r>
              <a:rPr lang="en-US" sz="4800" b="1"/>
              <a:t>F</a:t>
            </a:r>
            <a:r>
              <a:rPr lang="en-US" sz="4800"/>
              <a:t>	General Grant</a:t>
            </a:r>
          </a:p>
          <a:p>
            <a:r>
              <a:rPr lang="en-US" sz="4800"/>
              <a:t>	</a:t>
            </a:r>
            <a:r>
              <a:rPr lang="en-US" sz="4800" b="1"/>
              <a:t>G</a:t>
            </a:r>
            <a:r>
              <a:rPr lang="en-US" sz="4800"/>
              <a:t>	General Lee</a:t>
            </a:r>
          </a:p>
          <a:p>
            <a:r>
              <a:rPr lang="en-US" sz="4800"/>
              <a:t>	</a:t>
            </a:r>
            <a:r>
              <a:rPr lang="en-US" sz="4800" b="1"/>
              <a:t>H</a:t>
            </a:r>
            <a:r>
              <a:rPr lang="en-US" sz="4800"/>
              <a:t>	General Turner</a:t>
            </a:r>
          </a:p>
          <a:p>
            <a:r>
              <a:rPr lang="en-US" sz="4800"/>
              <a:t>	</a:t>
            </a:r>
            <a:r>
              <a:rPr lang="en-US" sz="4800" b="1"/>
              <a:t>J</a:t>
            </a:r>
            <a:r>
              <a:rPr lang="en-US" sz="4800"/>
              <a:t>	General Brown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/>
            <a:r>
              <a:rPr lang="en-US" sz="4000" b="1"/>
              <a:t>During the Civil War, the southern states tried to—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844925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000"/>
              <a:t>Get Abraham Lincoln elected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000"/>
              <a:t>Secede and form their own country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000"/>
              <a:t>Free the slaves in the northern states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000"/>
              <a:t>Build factories on the plantations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Fredericksburg was significant in the Civil War because—</a:t>
            </a:r>
            <a:r>
              <a:rPr lang="en-US" sz="4000"/>
              <a:t>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	</a:t>
            </a:r>
            <a:r>
              <a:rPr lang="en-US" sz="3600" b="1"/>
              <a:t>A</a:t>
            </a:r>
            <a:r>
              <a:rPr lang="en-US" sz="3600"/>
              <a:t>	Union troops were defeated</a:t>
            </a:r>
          </a:p>
          <a:p>
            <a:r>
              <a:rPr lang="en-US" sz="3600"/>
              <a:t>	</a:t>
            </a:r>
            <a:r>
              <a:rPr lang="en-US" sz="3600" b="1"/>
              <a:t>B</a:t>
            </a:r>
            <a:r>
              <a:rPr lang="en-US" sz="3600"/>
              <a:t>	Confederate troops 				surrendered there</a:t>
            </a:r>
          </a:p>
          <a:p>
            <a:r>
              <a:rPr lang="en-US" sz="3600"/>
              <a:t>	</a:t>
            </a:r>
            <a:r>
              <a:rPr lang="en-US" sz="3600" b="1"/>
              <a:t>C</a:t>
            </a:r>
            <a:r>
              <a:rPr lang="en-US" sz="3600"/>
              <a:t>	it was burned during the war</a:t>
            </a:r>
          </a:p>
          <a:p>
            <a:r>
              <a:rPr lang="en-US" sz="3600"/>
              <a:t>	</a:t>
            </a:r>
            <a:r>
              <a:rPr lang="en-US" sz="3600" b="1"/>
              <a:t>D</a:t>
            </a:r>
            <a:r>
              <a:rPr lang="en-US" sz="3600"/>
              <a:t>	it was a great sea battle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The first major clash of the Civil War was—</a:t>
            </a:r>
            <a:r>
              <a:rPr lang="en-US" sz="4000"/>
              <a:t>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530725"/>
          </a:xfrm>
        </p:spPr>
        <p:txBody>
          <a:bodyPr/>
          <a:lstStyle/>
          <a:p>
            <a:r>
              <a:rPr lang="en-US"/>
              <a:t>	</a:t>
            </a:r>
            <a:r>
              <a:rPr lang="en-US" sz="4400" b="1"/>
              <a:t>F</a:t>
            </a:r>
            <a:r>
              <a:rPr lang="en-US" sz="4400"/>
              <a:t>	Fredericksburg</a:t>
            </a:r>
          </a:p>
          <a:p>
            <a:r>
              <a:rPr lang="en-US" sz="4400"/>
              <a:t>	</a:t>
            </a:r>
            <a:r>
              <a:rPr lang="en-US" sz="4400" b="1"/>
              <a:t>G</a:t>
            </a:r>
            <a:r>
              <a:rPr lang="en-US" sz="4400"/>
              <a:t>	Richmond</a:t>
            </a:r>
          </a:p>
          <a:p>
            <a:r>
              <a:rPr lang="en-US" sz="4400"/>
              <a:t>	</a:t>
            </a:r>
            <a:r>
              <a:rPr lang="en-US" sz="4400" b="1"/>
              <a:t>H</a:t>
            </a:r>
            <a:r>
              <a:rPr lang="en-US" sz="4400"/>
              <a:t>	Monitor vs. Merrimack</a:t>
            </a:r>
          </a:p>
          <a:p>
            <a:r>
              <a:rPr lang="en-US" sz="4400"/>
              <a:t>	</a:t>
            </a:r>
            <a:r>
              <a:rPr lang="en-US" sz="4400" b="1"/>
              <a:t>J</a:t>
            </a:r>
            <a:r>
              <a:rPr lang="en-US" sz="4400"/>
              <a:t>	The First Battle of Bull 		Run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The capital of the Confederacy was in—</a:t>
            </a:r>
            <a:r>
              <a:rPr lang="en-US" sz="4000"/>
              <a:t> 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530725"/>
          </a:xfrm>
        </p:spPr>
        <p:txBody>
          <a:bodyPr/>
          <a:lstStyle/>
          <a:p>
            <a:r>
              <a:rPr lang="en-US" sz="4800"/>
              <a:t>	</a:t>
            </a:r>
            <a:r>
              <a:rPr lang="en-US" sz="4800" b="1"/>
              <a:t>A</a:t>
            </a:r>
            <a:r>
              <a:rPr lang="en-US" sz="4800"/>
              <a:t>	Williamsburg</a:t>
            </a:r>
          </a:p>
          <a:p>
            <a:r>
              <a:rPr lang="en-US" sz="4800"/>
              <a:t>	</a:t>
            </a:r>
            <a:r>
              <a:rPr lang="en-US" sz="4800" b="1"/>
              <a:t>B</a:t>
            </a:r>
            <a:r>
              <a:rPr lang="en-US" sz="4800"/>
              <a:t>	Richmond</a:t>
            </a:r>
          </a:p>
          <a:p>
            <a:r>
              <a:rPr lang="en-US" sz="4800"/>
              <a:t>	</a:t>
            </a:r>
            <a:r>
              <a:rPr lang="en-US" sz="4800" b="1"/>
              <a:t>C</a:t>
            </a:r>
            <a:r>
              <a:rPr lang="en-US" sz="4800"/>
              <a:t>	Jamestown</a:t>
            </a:r>
          </a:p>
          <a:p>
            <a:r>
              <a:rPr lang="en-US" sz="4800"/>
              <a:t>	</a:t>
            </a:r>
            <a:r>
              <a:rPr lang="en-US" sz="4800" b="1"/>
              <a:t>D</a:t>
            </a:r>
            <a:r>
              <a:rPr lang="en-US" sz="4800"/>
              <a:t>	Fredericksburg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Which was true of Richmond during the Civil War?</a:t>
            </a:r>
            <a:r>
              <a:rPr lang="en-US" sz="4000"/>
              <a:t>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/>
              <a:t>	</a:t>
            </a:r>
            <a:r>
              <a:rPr lang="en-US" sz="4400" b="1"/>
              <a:t>F</a:t>
            </a:r>
            <a:r>
              <a:rPr lang="en-US" sz="4400"/>
              <a:t>	It fell to General Grant.</a:t>
            </a:r>
          </a:p>
          <a:p>
            <a:r>
              <a:rPr lang="en-US" sz="4400"/>
              <a:t>	</a:t>
            </a:r>
            <a:r>
              <a:rPr lang="en-US" sz="4400" b="1"/>
              <a:t>G</a:t>
            </a:r>
            <a:r>
              <a:rPr lang="en-US" sz="4400"/>
              <a:t>	It was the site of 				surrender.</a:t>
            </a:r>
          </a:p>
          <a:p>
            <a:r>
              <a:rPr lang="en-US" sz="4400"/>
              <a:t>	</a:t>
            </a:r>
            <a:r>
              <a:rPr lang="en-US" sz="4400" b="1"/>
              <a:t>H</a:t>
            </a:r>
            <a:r>
              <a:rPr lang="en-US" sz="4400"/>
              <a:t>	It was the capital of 			West Virginia.</a:t>
            </a:r>
          </a:p>
          <a:p>
            <a:r>
              <a:rPr lang="en-US" sz="4400"/>
              <a:t>	</a:t>
            </a:r>
            <a:r>
              <a:rPr lang="en-US" sz="4400" b="1"/>
              <a:t>J</a:t>
            </a:r>
            <a:r>
              <a:rPr lang="en-US" sz="4400"/>
              <a:t>	It fell to General Lee.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The Monitor and the Merrimack 	were—</a:t>
            </a:r>
            <a:r>
              <a:rPr lang="en-US" sz="4000"/>
              <a:t>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530725"/>
          </a:xfrm>
        </p:spPr>
        <p:txBody>
          <a:bodyPr/>
          <a:lstStyle/>
          <a:p>
            <a:r>
              <a:rPr lang="en-US" sz="4800"/>
              <a:t>	</a:t>
            </a:r>
            <a:r>
              <a:rPr lang="en-US" sz="4800" b="1"/>
              <a:t>A</a:t>
            </a:r>
            <a:r>
              <a:rPr lang="en-US" sz="4800"/>
              <a:t>	iron-clad ships</a:t>
            </a:r>
          </a:p>
          <a:p>
            <a:r>
              <a:rPr lang="en-US" sz="4800"/>
              <a:t>	</a:t>
            </a:r>
            <a:r>
              <a:rPr lang="en-US" sz="4800" b="1"/>
              <a:t>B</a:t>
            </a:r>
            <a:r>
              <a:rPr lang="en-US" sz="4800"/>
              <a:t>	steel freight trains</a:t>
            </a:r>
          </a:p>
          <a:p>
            <a:r>
              <a:rPr lang="en-US" sz="4800"/>
              <a:t>	</a:t>
            </a:r>
            <a:r>
              <a:rPr lang="en-US" sz="4800" b="1"/>
              <a:t>C</a:t>
            </a:r>
            <a:r>
              <a:rPr lang="en-US" sz="4800"/>
              <a:t>	new types of rifles</a:t>
            </a:r>
          </a:p>
          <a:p>
            <a:r>
              <a:rPr lang="en-US" sz="4800"/>
              <a:t>	</a:t>
            </a:r>
            <a:r>
              <a:rPr lang="en-US" sz="4800" b="1"/>
              <a:t>D</a:t>
            </a:r>
            <a:r>
              <a:rPr lang="en-US" sz="4800"/>
              <a:t>	horses used by Grant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/>
              <a:t>The battle of the Monitor and Merrimack was fought </a:t>
            </a:r>
            <a:r>
              <a:rPr lang="en-US" sz="4000" b="1" i="1"/>
              <a:t>nearest</a:t>
            </a:r>
            <a:r>
              <a:rPr lang="en-US" sz="4000" b="1"/>
              <a:t> to—</a:t>
            </a:r>
            <a:r>
              <a:rPr lang="en-US" sz="4000"/>
              <a:t> 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30725"/>
          </a:xfrm>
        </p:spPr>
        <p:txBody>
          <a:bodyPr/>
          <a:lstStyle/>
          <a:p>
            <a:r>
              <a:rPr lang="en-US" sz="4400" b="1"/>
              <a:t>F</a:t>
            </a:r>
            <a:r>
              <a:rPr lang="en-US" sz="4400"/>
              <a:t>	Richmond and 	Charlottesville</a:t>
            </a:r>
          </a:p>
          <a:p>
            <a:r>
              <a:rPr lang="en-US" sz="4400" b="1"/>
              <a:t>G</a:t>
            </a:r>
            <a:r>
              <a:rPr lang="en-US" sz="4400"/>
              <a:t>	Fredericksburg and 	Alexandria</a:t>
            </a:r>
          </a:p>
          <a:p>
            <a:r>
              <a:rPr lang="en-US" sz="4400" b="1"/>
              <a:t>H</a:t>
            </a:r>
            <a:r>
              <a:rPr lang="en-US" sz="4400"/>
              <a:t>	Norfolk and Hampton</a:t>
            </a:r>
          </a:p>
          <a:p>
            <a:r>
              <a:rPr lang="en-US" sz="4400" b="1"/>
              <a:t>J</a:t>
            </a:r>
            <a:r>
              <a:rPr lang="en-US" sz="4400"/>
              <a:t>	Yorktown and Poquoson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Which was true of the battle of the 	Monitor and Merrimack?</a:t>
            </a:r>
            <a:r>
              <a:rPr lang="en-US" sz="4000"/>
              <a:t> 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b="1"/>
              <a:t>A</a:t>
            </a:r>
            <a:r>
              <a:rPr lang="en-US" sz="4000"/>
              <a:t>	The Monitor was a Confederate 	ship.</a:t>
            </a:r>
          </a:p>
          <a:p>
            <a:r>
              <a:rPr lang="en-US" sz="4000" b="1"/>
              <a:t>B</a:t>
            </a:r>
            <a:r>
              <a:rPr lang="en-US" sz="4000"/>
              <a:t>	The Merrimack was a Union 		ship.</a:t>
            </a:r>
          </a:p>
          <a:p>
            <a:r>
              <a:rPr lang="en-US" sz="4000" b="1"/>
              <a:t>C</a:t>
            </a:r>
            <a:r>
              <a:rPr lang="en-US" sz="4000"/>
              <a:t>	It was an important air battle.</a:t>
            </a:r>
          </a:p>
          <a:p>
            <a:r>
              <a:rPr lang="en-US" sz="4000" b="1"/>
              <a:t>D</a:t>
            </a:r>
            <a:r>
              <a:rPr lang="en-US" sz="4000"/>
              <a:t>	It was fought to a draw.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The Civil War ended in—</a:t>
            </a:r>
            <a:r>
              <a:rPr lang="en-US"/>
              <a:t>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5400" b="1"/>
              <a:t>F</a:t>
            </a:r>
            <a:r>
              <a:rPr lang="en-US" sz="5400"/>
              <a:t>		February, 1864</a:t>
            </a:r>
          </a:p>
          <a:p>
            <a:r>
              <a:rPr lang="en-US" sz="5400" b="1"/>
              <a:t>G</a:t>
            </a:r>
            <a:r>
              <a:rPr lang="en-US" sz="5400"/>
              <a:t>		January, 1865</a:t>
            </a:r>
          </a:p>
          <a:p>
            <a:r>
              <a:rPr lang="en-US" sz="5400" b="1"/>
              <a:t>H</a:t>
            </a:r>
            <a:r>
              <a:rPr lang="en-US" sz="5400"/>
              <a:t>		April, 1865</a:t>
            </a:r>
          </a:p>
          <a:p>
            <a:r>
              <a:rPr lang="en-US" sz="5400" b="1"/>
              <a:t>J</a:t>
            </a:r>
            <a:r>
              <a:rPr lang="en-US" sz="5400"/>
              <a:t>		December, 1866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The Civil War ended at—</a:t>
            </a:r>
            <a:r>
              <a:rPr lang="en-US"/>
              <a:t>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/>
              <a:t>	</a:t>
            </a:r>
            <a:r>
              <a:rPr lang="en-US" sz="4400" b="1"/>
              <a:t>A</a:t>
            </a:r>
            <a:r>
              <a:rPr lang="en-US" sz="4400"/>
              <a:t>	Yorktown</a:t>
            </a:r>
          </a:p>
          <a:p>
            <a:r>
              <a:rPr lang="en-US" sz="4400"/>
              <a:t>	</a:t>
            </a:r>
            <a:r>
              <a:rPr lang="en-US" sz="4400" b="1"/>
              <a:t>B</a:t>
            </a:r>
            <a:r>
              <a:rPr lang="en-US" sz="4400"/>
              <a:t>	Richmond</a:t>
            </a:r>
          </a:p>
          <a:p>
            <a:r>
              <a:rPr lang="en-US" sz="4400"/>
              <a:t>	</a:t>
            </a:r>
            <a:r>
              <a:rPr lang="en-US" sz="4400" b="1"/>
              <a:t>C</a:t>
            </a:r>
            <a:r>
              <a:rPr lang="en-US" sz="4400"/>
              <a:t>	Harper’s Ferry</a:t>
            </a:r>
          </a:p>
          <a:p>
            <a:r>
              <a:rPr lang="en-US" sz="4400"/>
              <a:t>	</a:t>
            </a:r>
            <a:r>
              <a:rPr lang="en-US" sz="4400" b="1"/>
              <a:t>D</a:t>
            </a:r>
            <a:r>
              <a:rPr lang="en-US" sz="4400"/>
              <a:t>	Appomattox Court House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/>
              <a:t>Who surrendered at the Appomattox Court House to end the Civil War?</a:t>
            </a:r>
            <a:r>
              <a:rPr lang="en-US" sz="4000"/>
              <a:t>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844925"/>
          </a:xfrm>
        </p:spPr>
        <p:txBody>
          <a:bodyPr/>
          <a:lstStyle/>
          <a:p>
            <a:r>
              <a:rPr lang="en-US" sz="4800" b="1"/>
              <a:t>F</a:t>
            </a:r>
            <a:r>
              <a:rPr lang="en-US" sz="4800"/>
              <a:t>	Robert E. Lee</a:t>
            </a:r>
          </a:p>
          <a:p>
            <a:r>
              <a:rPr lang="en-US" sz="4800" b="1"/>
              <a:t>G</a:t>
            </a:r>
            <a:r>
              <a:rPr lang="en-US" sz="4800"/>
              <a:t>	Ulysses S. Grant</a:t>
            </a:r>
          </a:p>
          <a:p>
            <a:r>
              <a:rPr lang="en-US" sz="4800" b="1"/>
              <a:t>H</a:t>
            </a:r>
            <a:r>
              <a:rPr lang="en-US" sz="4800"/>
              <a:t>	John Brown</a:t>
            </a:r>
          </a:p>
          <a:p>
            <a:r>
              <a:rPr lang="en-US" sz="4800" b="1"/>
              <a:t>J</a:t>
            </a:r>
            <a:r>
              <a:rPr lang="en-US" sz="4800"/>
              <a:t>	Thomas Jackson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/>
              <a:t>All of the following Virginians played a role in the Revolutionary War EXCEPT—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7325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George Washington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Arthur Ashe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Patrick Henry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James Lafayette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/>
              <a:t>Which was a result of the Civil War?</a:t>
            </a:r>
            <a:r>
              <a:rPr lang="en-US" sz="4000"/>
              <a:t>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b="1"/>
              <a:t>A</a:t>
            </a:r>
            <a:r>
              <a:rPr lang="en-US" sz="4400"/>
              <a:t>	The Union stayed together.</a:t>
            </a:r>
          </a:p>
          <a:p>
            <a:r>
              <a:rPr lang="en-US" sz="4400" b="1"/>
              <a:t>B</a:t>
            </a:r>
            <a:r>
              <a:rPr lang="en-US" sz="4400"/>
              <a:t>	Southern states kept 	slavery.</a:t>
            </a:r>
          </a:p>
          <a:p>
            <a:r>
              <a:rPr lang="en-US" sz="4400" b="1"/>
              <a:t>C</a:t>
            </a:r>
            <a:r>
              <a:rPr lang="en-US" sz="4400"/>
              <a:t>	West Virginia seceded.</a:t>
            </a:r>
          </a:p>
          <a:p>
            <a:r>
              <a:rPr lang="en-US" sz="4400" b="1"/>
              <a:t>D</a:t>
            </a:r>
            <a:r>
              <a:rPr lang="en-US" sz="4400"/>
              <a:t>	Robert E. Lee became 	president.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/>
              <a:t>Tracy’s class visits Yorktown.  On her field trip, she will MOST likely see the place where—</a:t>
            </a:r>
            <a:r>
              <a:rPr lang="en-US" sz="4000"/>
              <a:t>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229600" cy="4530725"/>
          </a:xfrm>
        </p:spPr>
        <p:txBody>
          <a:bodyPr/>
          <a:lstStyle/>
          <a:p>
            <a:r>
              <a:rPr lang="en-US" b="1"/>
              <a:t>A	</a:t>
            </a:r>
            <a:r>
              <a:rPr lang="en-US"/>
              <a:t>the British surrendered to the 			Americans</a:t>
            </a:r>
          </a:p>
          <a:p>
            <a:r>
              <a:rPr lang="en-US" b="1"/>
              <a:t>B</a:t>
            </a:r>
            <a:r>
              <a:rPr lang="en-US"/>
              <a:t>	the Revolutionary War began</a:t>
            </a:r>
          </a:p>
          <a:p>
            <a:r>
              <a:rPr lang="en-US" b="1"/>
              <a:t>C</a:t>
            </a:r>
            <a:r>
              <a:rPr lang="en-US"/>
              <a:t>	many slaves earned their 			freedom</a:t>
            </a:r>
          </a:p>
          <a:p>
            <a:r>
              <a:rPr lang="en-US" b="1"/>
              <a:t>D</a:t>
            </a:r>
            <a:r>
              <a:rPr lang="en-US"/>
              <a:t>	Thomas Jefferson wrote the 			Declaration of Independence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1143000"/>
          </a:xfrm>
        </p:spPr>
        <p:txBody>
          <a:bodyPr/>
          <a:lstStyle/>
          <a:p>
            <a:pPr algn="l"/>
            <a:r>
              <a:rPr lang="en-US" sz="3200" b="1"/>
              <a:t>Awande makes this list about a person from the American Revolution.</a:t>
            </a:r>
            <a:r>
              <a:rPr lang="en-US" sz="3200"/>
              <a:t> </a:t>
            </a:r>
            <a:r>
              <a:rPr lang="en-US" sz="3200" b="1"/>
              <a:t>Awande was writing about—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05000"/>
            <a:ext cx="4033838" cy="4530725"/>
          </a:xfrm>
        </p:spPr>
        <p:txBody>
          <a:bodyPr/>
          <a:lstStyle/>
          <a:p>
            <a:r>
              <a:rPr lang="en-US">
                <a:solidFill>
                  <a:srgbClr val="FFFF66"/>
                </a:solidFill>
              </a:rPr>
              <a:t>Inspired patriots from other colonies</a:t>
            </a:r>
          </a:p>
          <a:p>
            <a:r>
              <a:rPr lang="en-US">
                <a:solidFill>
                  <a:srgbClr val="FFFF66"/>
                </a:solidFill>
              </a:rPr>
              <a:t>Wanted no taxation without representation</a:t>
            </a:r>
          </a:p>
          <a:p>
            <a:r>
              <a:rPr lang="en-US">
                <a:solidFill>
                  <a:srgbClr val="FFFF66"/>
                </a:solidFill>
              </a:rPr>
              <a:t>said “...give me liberty or give me death”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4530725"/>
          </a:xfrm>
        </p:spPr>
        <p:txBody>
          <a:bodyPr/>
          <a:lstStyle/>
          <a:p>
            <a:r>
              <a:rPr lang="en-US" b="1"/>
              <a:t>F</a:t>
            </a:r>
            <a:r>
              <a:rPr lang="en-US"/>
              <a:t>	Thomas Jefferson</a:t>
            </a:r>
          </a:p>
          <a:p>
            <a:r>
              <a:rPr lang="en-US" b="1"/>
              <a:t>G</a:t>
            </a:r>
            <a:r>
              <a:rPr lang="en-US"/>
              <a:t>	Patrick Henry</a:t>
            </a:r>
          </a:p>
          <a:p>
            <a:r>
              <a:rPr lang="en-US" b="1"/>
              <a:t>H</a:t>
            </a:r>
            <a:r>
              <a:rPr lang="en-US"/>
              <a:t>	George Washington</a:t>
            </a:r>
          </a:p>
          <a:p>
            <a:r>
              <a:rPr lang="en-US" b="1"/>
              <a:t>J</a:t>
            </a:r>
            <a:r>
              <a:rPr lang="en-US"/>
              <a:t>	James Armistead Lafayette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7772400" cy="1143000"/>
          </a:xfrm>
        </p:spPr>
        <p:txBody>
          <a:bodyPr/>
          <a:lstStyle/>
          <a:p>
            <a:pPr algn="l"/>
            <a:r>
              <a:rPr lang="en-US" sz="3200" b="1"/>
              <a:t>In the box, which patriot is correctly matched with his role during the American Revolution?</a:t>
            </a:r>
            <a:r>
              <a:rPr lang="en-US" sz="4000"/>
              <a:t> </a:t>
            </a:r>
          </a:p>
        </p:txBody>
      </p:sp>
      <p:pic>
        <p:nvPicPr>
          <p:cNvPr id="70659" name="Picture 3" descr="roles in the war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2438400"/>
            <a:ext cx="8610600" cy="32178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772400" cy="1143000"/>
          </a:xfrm>
        </p:spPr>
        <p:txBody>
          <a:bodyPr/>
          <a:lstStyle/>
          <a:p>
            <a:pPr algn="l"/>
            <a:r>
              <a:rPr lang="en-US" sz="3200" b="1"/>
              <a:t>The person who wrote the this journal entry from the American Revolution would MOST likely be called—</a:t>
            </a:r>
            <a:r>
              <a:rPr lang="en-US" sz="4000"/>
              <a:t> 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286000"/>
            <a:ext cx="3810000" cy="4114800"/>
          </a:xfrm>
        </p:spPr>
        <p:txBody>
          <a:bodyPr/>
          <a:lstStyle/>
          <a:p>
            <a:r>
              <a:rPr lang="en-US" sz="2400" b="1" i="1">
                <a:solidFill>
                  <a:srgbClr val="FFFF66"/>
                </a:solidFill>
              </a:rPr>
              <a:t>As for me, I will not take either side in this war.  I am neither for the colonies nor England, but just a shopkeeper who hopes that people on both sides will continue to come to my shop.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81600" y="2514600"/>
            <a:ext cx="3962400" cy="4114800"/>
          </a:xfrm>
        </p:spPr>
        <p:txBody>
          <a:bodyPr/>
          <a:lstStyle/>
          <a:p>
            <a:r>
              <a:rPr lang="en-US" sz="3600"/>
              <a:t>	</a:t>
            </a:r>
            <a:r>
              <a:rPr lang="en-US" sz="3600" b="1"/>
              <a:t>F</a:t>
            </a:r>
            <a:r>
              <a:rPr lang="en-US" sz="3600"/>
              <a:t>	a patriot</a:t>
            </a:r>
          </a:p>
          <a:p>
            <a:r>
              <a:rPr lang="en-US" sz="3600"/>
              <a:t>	</a:t>
            </a:r>
            <a:r>
              <a:rPr lang="en-US" sz="3600" b="1"/>
              <a:t>G</a:t>
            </a:r>
            <a:r>
              <a:rPr lang="en-US" sz="3600"/>
              <a:t>	a loyalist</a:t>
            </a:r>
          </a:p>
          <a:p>
            <a:r>
              <a:rPr lang="en-US" sz="3600"/>
              <a:t>	</a:t>
            </a:r>
            <a:r>
              <a:rPr lang="en-US" sz="3600" b="1"/>
              <a:t>H</a:t>
            </a:r>
            <a:r>
              <a:rPr lang="en-US" sz="3600"/>
              <a:t>	neutral</a:t>
            </a:r>
          </a:p>
          <a:p>
            <a:r>
              <a:rPr lang="en-US" sz="3600"/>
              <a:t>	</a:t>
            </a:r>
            <a:r>
              <a:rPr lang="en-US" sz="3600" b="1"/>
              <a:t>J	</a:t>
            </a:r>
            <a:r>
              <a:rPr lang="en-US" sz="3600"/>
              <a:t>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Which colonist is a loyalist?</a:t>
            </a:r>
            <a:r>
              <a:rPr lang="en-US" sz="4000"/>
              <a:t>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/>
              <a:t>John:  We should remain true to the King.</a:t>
            </a:r>
          </a:p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/>
              <a:t>Mark:  I serve in the Continental Army.</a:t>
            </a:r>
          </a:p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/>
              <a:t>Louis:  No taxation without representation.</a:t>
            </a:r>
          </a:p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/>
              <a:t>George:  Give me liberty, or give me death.</a:t>
            </a:r>
          </a:p>
          <a:p>
            <a:pPr marL="609600" indent="-609600">
              <a:lnSpc>
                <a:spcPct val="90000"/>
              </a:lnSpc>
              <a:buFontTx/>
              <a:buAutoNum type="alphaUcPeriod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7772400" cy="1143000"/>
          </a:xfrm>
        </p:spPr>
        <p:txBody>
          <a:bodyPr/>
          <a:lstStyle/>
          <a:p>
            <a:pPr algn="l"/>
            <a:r>
              <a:rPr lang="en-US" sz="3600" b="1"/>
              <a:t>Which statement explains the viewpoint of Parliament in the American Revolution?</a:t>
            </a:r>
            <a:r>
              <a:rPr lang="en-US" sz="4000"/>
              <a:t> 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US" sz="2800" b="1"/>
              <a:t>F</a:t>
            </a:r>
            <a:r>
              <a:rPr lang="en-US" sz="2800"/>
              <a:t>	It thought that all people had the 		rights to life, liberty, and the 			pursuit of happiness.</a:t>
            </a:r>
          </a:p>
          <a:p>
            <a:r>
              <a:rPr lang="en-US" sz="2800" b="1"/>
              <a:t>G</a:t>
            </a:r>
            <a:r>
              <a:rPr lang="en-US" sz="2800"/>
              <a:t>	It thought that all slaves should be 		freed in the colonies.</a:t>
            </a:r>
          </a:p>
          <a:p>
            <a:r>
              <a:rPr lang="en-US" sz="2800" b="1"/>
              <a:t>H</a:t>
            </a:r>
            <a:r>
              <a:rPr lang="en-US" sz="2800"/>
              <a:t>	It thought that there should be no 		taxation without 					representation.</a:t>
            </a:r>
          </a:p>
          <a:p>
            <a:r>
              <a:rPr lang="en-US" sz="2800" b="1"/>
              <a:t>J</a:t>
            </a:r>
            <a:r>
              <a:rPr lang="en-US" sz="2800"/>
              <a:t>	It thought that it had the right to 			tax the colonists.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7772400" cy="1143000"/>
          </a:xfrm>
        </p:spPr>
        <p:txBody>
          <a:bodyPr/>
          <a:lstStyle/>
          <a:p>
            <a:pPr algn="l"/>
            <a:r>
              <a:rPr lang="en-US" sz="3600" b="1"/>
              <a:t>Which of the following is NOT true about the Declaration of Independence?</a:t>
            </a:r>
            <a:r>
              <a:rPr lang="en-US" sz="4000"/>
              <a:t> 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A</a:t>
            </a:r>
            <a:r>
              <a:rPr lang="en-US"/>
              <a:t>	It was written by Thomas 			Jefferson.</a:t>
            </a:r>
          </a:p>
          <a:p>
            <a:pPr>
              <a:lnSpc>
                <a:spcPct val="90000"/>
              </a:lnSpc>
            </a:pPr>
            <a:r>
              <a:rPr lang="en-US" b="1"/>
              <a:t>B</a:t>
            </a:r>
            <a:r>
              <a:rPr lang="en-US"/>
              <a:t>	It said that people had rights to 		life, liberty, and the pursuit of 			happiness.</a:t>
            </a:r>
          </a:p>
          <a:p>
            <a:pPr>
              <a:lnSpc>
                <a:spcPct val="90000"/>
              </a:lnSpc>
            </a:pPr>
            <a:r>
              <a:rPr lang="en-US" b="1"/>
              <a:t>C</a:t>
            </a:r>
            <a:r>
              <a:rPr lang="en-US"/>
              <a:t>	It was signed after the Continental 		Army won the American Revolution.</a:t>
            </a:r>
          </a:p>
          <a:p>
            <a:pPr>
              <a:lnSpc>
                <a:spcPct val="90000"/>
              </a:lnSpc>
            </a:pPr>
            <a:r>
              <a:rPr lang="en-US" b="1"/>
              <a:t>D</a:t>
            </a:r>
            <a:r>
              <a:rPr lang="en-US"/>
              <a:t>	It said that the authority to govern 		belongs to people, not kings.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7772400" cy="1143000"/>
          </a:xfrm>
        </p:spPr>
        <p:txBody>
          <a:bodyPr/>
          <a:lstStyle/>
          <a:p>
            <a:pPr algn="l"/>
            <a:r>
              <a:rPr lang="en-US" sz="4000" b="1"/>
              <a:t>Which of the following is a TRUE statement about the American Revolution?</a:t>
            </a:r>
            <a:r>
              <a:rPr lang="en-US" sz="4000"/>
              <a:t> 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572000"/>
          </a:xfrm>
        </p:spPr>
        <p:txBody>
          <a:bodyPr/>
          <a:lstStyle/>
          <a:p>
            <a:r>
              <a:rPr lang="en-US" b="1"/>
              <a:t>F</a:t>
            </a:r>
            <a:r>
              <a:rPr lang="en-US"/>
              <a:t>	Women took on more 				responsibility.</a:t>
            </a:r>
          </a:p>
          <a:p>
            <a:r>
              <a:rPr lang="en-US" b="1"/>
              <a:t>G</a:t>
            </a:r>
            <a:r>
              <a:rPr lang="en-US"/>
              <a:t>	Slaves were not allowed to fight for 	either side.</a:t>
            </a:r>
          </a:p>
          <a:p>
            <a:r>
              <a:rPr lang="en-US" b="1"/>
              <a:t>H</a:t>
            </a:r>
            <a:r>
              <a:rPr lang="en-US"/>
              <a:t>	Patrick Henry led the armies to 		victory.</a:t>
            </a:r>
          </a:p>
          <a:p>
            <a:r>
              <a:rPr lang="en-US" b="1"/>
              <a:t>J</a:t>
            </a:r>
            <a:r>
              <a:rPr lang="en-US"/>
              <a:t>	Thomas Jefferson said “give me 		liberty or give me death.”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Why did some slaves fight for the English during the American Revolution?</a:t>
            </a:r>
            <a:r>
              <a:rPr lang="en-US" sz="4000"/>
              <a:t> 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US" b="1"/>
              <a:t>A</a:t>
            </a:r>
            <a:r>
              <a:rPr lang="en-US"/>
              <a:t>	The English said they would take 		the slaves back to England.</a:t>
            </a:r>
          </a:p>
          <a:p>
            <a:r>
              <a:rPr lang="en-US" b="1"/>
              <a:t>B</a:t>
            </a:r>
            <a:r>
              <a:rPr lang="en-US"/>
              <a:t>	The slaves had all been born in 		England.</a:t>
            </a:r>
          </a:p>
          <a:p>
            <a:r>
              <a:rPr lang="en-US" b="1"/>
              <a:t>C</a:t>
            </a:r>
            <a:r>
              <a:rPr lang="en-US"/>
              <a:t>	The English promised the slaves 		their freedom after the war.</a:t>
            </a:r>
          </a:p>
          <a:p>
            <a:r>
              <a:rPr lang="en-US" b="1"/>
              <a:t>D</a:t>
            </a:r>
            <a:r>
              <a:rPr lang="en-US"/>
              <a:t>	The slaves wanted to fight against 		the English king.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Who led a revolt against plantation owners in Virginia?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3921125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400"/>
              <a:t>John Brown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400"/>
              <a:t>Nat Turner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400"/>
              <a:t>Harriet Tubman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400"/>
              <a:t>Frederick Douglass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7772400" cy="1143000"/>
          </a:xfrm>
        </p:spPr>
        <p:txBody>
          <a:bodyPr/>
          <a:lstStyle/>
          <a:p>
            <a:pPr algn="l"/>
            <a:r>
              <a:rPr lang="en-US" sz="4000" b="1"/>
              <a:t>Which of the following is NOT true about George Washington?</a:t>
            </a:r>
            <a:r>
              <a:rPr lang="en-US" sz="4000"/>
              <a:t> 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572000"/>
          </a:xfrm>
        </p:spPr>
        <p:txBody>
          <a:bodyPr/>
          <a:lstStyle/>
          <a:p>
            <a:r>
              <a:rPr lang="en-US" sz="3600" b="1"/>
              <a:t>F</a:t>
            </a:r>
            <a:r>
              <a:rPr lang="en-US" sz="3600"/>
              <a:t>	He was the commander-in-chief 	of the army.</a:t>
            </a:r>
          </a:p>
          <a:p>
            <a:r>
              <a:rPr lang="en-US" sz="3600" b="1"/>
              <a:t>G</a:t>
            </a:r>
            <a:r>
              <a:rPr lang="en-US" sz="3600"/>
              <a:t>	He provided military leadership.</a:t>
            </a:r>
          </a:p>
          <a:p>
            <a:r>
              <a:rPr lang="en-US" sz="3600" b="1"/>
              <a:t>H</a:t>
            </a:r>
            <a:r>
              <a:rPr lang="en-US" sz="3600"/>
              <a:t>	He led the Americans to victory.</a:t>
            </a:r>
          </a:p>
          <a:p>
            <a:r>
              <a:rPr lang="en-US" sz="3600" b="1"/>
              <a:t>J</a:t>
            </a:r>
            <a:r>
              <a:rPr lang="en-US" sz="3600"/>
              <a:t>	He wrote the Declaration of 		Independence.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7772400" cy="1143000"/>
          </a:xfrm>
        </p:spPr>
        <p:txBody>
          <a:bodyPr/>
          <a:lstStyle/>
          <a:p>
            <a:pPr algn="l"/>
            <a:r>
              <a:rPr lang="en-US" sz="4000"/>
              <a:t>How did the colonists’ ideas about government differ from those of the English Parliament?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27275"/>
            <a:ext cx="8229600" cy="4530725"/>
          </a:xfrm>
        </p:spPr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2800"/>
              <a:t>Parliament believed the colonists should move back to England.</a:t>
            </a:r>
          </a:p>
          <a:p>
            <a:pPr marL="609600" indent="-609600">
              <a:buFontTx/>
              <a:buAutoNum type="alphaUcPeriod"/>
            </a:pPr>
            <a:r>
              <a:rPr lang="en-US" sz="2800"/>
              <a:t>Parliament thought the colonists should be in control of their own government.</a:t>
            </a:r>
          </a:p>
          <a:p>
            <a:pPr marL="609600" indent="-609600">
              <a:buFontTx/>
              <a:buAutoNum type="alphaUcPeriod"/>
            </a:pPr>
            <a:r>
              <a:rPr lang="en-US" sz="2800"/>
              <a:t>Parliament thought the colonists should move in with the American Indians.</a:t>
            </a:r>
          </a:p>
          <a:p>
            <a:pPr marL="609600" indent="-609600">
              <a:buFontTx/>
              <a:buAutoNum type="alphaUcPeriod"/>
            </a:pPr>
            <a:r>
              <a:rPr lang="en-US" sz="2800"/>
              <a:t>Parliament believed it had legal authority in the colonies.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7772400" cy="1143000"/>
          </a:xfrm>
        </p:spPr>
        <p:txBody>
          <a:bodyPr/>
          <a:lstStyle/>
          <a:p>
            <a:pPr algn="l"/>
            <a:r>
              <a:rPr lang="en-US" sz="4000"/>
              <a:t>The Declaration of Independence says that the authority to rule belongs to—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229600" cy="4530725"/>
          </a:xfrm>
        </p:spPr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4400"/>
              <a:t>The King, not to Parliament</a:t>
            </a:r>
          </a:p>
          <a:p>
            <a:pPr marL="609600" indent="-609600">
              <a:buFontTx/>
              <a:buAutoNum type="alphaUcPeriod"/>
            </a:pPr>
            <a:r>
              <a:rPr lang="en-US" sz="4400"/>
              <a:t>The people, not Parliament</a:t>
            </a:r>
          </a:p>
          <a:p>
            <a:pPr marL="609600" indent="-609600">
              <a:buFontTx/>
              <a:buAutoNum type="alphaUcPeriod"/>
            </a:pPr>
            <a:r>
              <a:rPr lang="en-US" sz="4400"/>
              <a:t>Parliament, not the Congress</a:t>
            </a:r>
          </a:p>
          <a:p>
            <a:pPr marL="609600" indent="-609600">
              <a:buFontTx/>
              <a:buAutoNum type="alphaUcPeriod"/>
            </a:pPr>
            <a:r>
              <a:rPr lang="en-US" sz="4400"/>
              <a:t>The King, not the people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7772400" cy="1143000"/>
          </a:xfrm>
        </p:spPr>
        <p:txBody>
          <a:bodyPr/>
          <a:lstStyle/>
          <a:p>
            <a:pPr algn="l"/>
            <a:r>
              <a:rPr lang="en-US" sz="4000"/>
              <a:t>The colonists thought that Parliament should not tax them because—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27275"/>
            <a:ext cx="8229600" cy="453072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/>
              <a:t>The colonists had paid for the French and Indian War.</a:t>
            </a:r>
          </a:p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/>
              <a:t>The charters said only the House of Burgess could tax people.</a:t>
            </a:r>
          </a:p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/>
              <a:t>The colonists had no representation in Parliament.</a:t>
            </a:r>
          </a:p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/>
              <a:t>The King said that they did not have 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9144000" cy="1143000"/>
          </a:xfrm>
        </p:spPr>
        <p:txBody>
          <a:bodyPr/>
          <a:lstStyle/>
          <a:p>
            <a:pPr algn="l"/>
            <a:r>
              <a:rPr lang="en-US" sz="4000"/>
              <a:t>Which document says that all people have the rights to life, liberty, and the pursuit of happiness?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90800"/>
            <a:ext cx="8229600" cy="4530725"/>
          </a:xfrm>
        </p:spPr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/>
              <a:t>The Virginia Declaration of Rights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The Declaration of Independence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The Virginia Statute for Religious Freedom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The Virginia Company of London Charters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7772400" cy="1143000"/>
          </a:xfrm>
        </p:spPr>
        <p:txBody>
          <a:bodyPr/>
          <a:lstStyle/>
          <a:p>
            <a:pPr algn="l"/>
            <a:r>
              <a:rPr lang="en-US" sz="4000"/>
              <a:t>“People are created equal” was a sentiment described in a declaration to the English King by—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914650"/>
            <a:ext cx="8229600" cy="3333750"/>
          </a:xfrm>
        </p:spPr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4400"/>
              <a:t>Thomas Jefferson</a:t>
            </a:r>
          </a:p>
          <a:p>
            <a:pPr marL="609600" indent="-609600">
              <a:buFontTx/>
              <a:buAutoNum type="alphaUcPeriod"/>
            </a:pPr>
            <a:r>
              <a:rPr lang="en-US" sz="4400"/>
              <a:t>Patrick Henry</a:t>
            </a:r>
          </a:p>
          <a:p>
            <a:pPr marL="609600" indent="-609600">
              <a:buFontTx/>
              <a:buAutoNum type="alphaUcPeriod"/>
            </a:pPr>
            <a:r>
              <a:rPr lang="en-US" sz="4400"/>
              <a:t>George Washington</a:t>
            </a:r>
          </a:p>
          <a:p>
            <a:pPr marL="609600" indent="-609600">
              <a:buFontTx/>
              <a:buAutoNum type="alphaUcPeriod"/>
            </a:pPr>
            <a:r>
              <a:rPr lang="en-US" sz="4400"/>
              <a:t>James Madison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/>
              <a:t>Who served in the Continental Army during the American Revolution?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530725"/>
          </a:xfrm>
        </p:spPr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4800"/>
              <a:t>Patriots</a:t>
            </a:r>
          </a:p>
          <a:p>
            <a:pPr marL="609600" indent="-609600">
              <a:buFontTx/>
              <a:buAutoNum type="alphaUcPeriod"/>
            </a:pPr>
            <a:r>
              <a:rPr lang="en-US" sz="4800"/>
              <a:t>Loyalists</a:t>
            </a:r>
          </a:p>
          <a:p>
            <a:pPr marL="609600" indent="-609600">
              <a:buFontTx/>
              <a:buAutoNum type="alphaUcPeriod"/>
            </a:pPr>
            <a:r>
              <a:rPr lang="en-US" sz="4800"/>
              <a:t>Hessians</a:t>
            </a:r>
          </a:p>
          <a:p>
            <a:pPr marL="609600" indent="-609600">
              <a:buFontTx/>
              <a:buAutoNum type="alphaUcPeriod"/>
            </a:pPr>
            <a:r>
              <a:rPr lang="en-US" sz="4800"/>
              <a:t>Tories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7772400" cy="1143000"/>
          </a:xfrm>
        </p:spPr>
        <p:txBody>
          <a:bodyPr/>
          <a:lstStyle/>
          <a:p>
            <a:pPr algn="l"/>
            <a:r>
              <a:rPr lang="en-US" sz="4000"/>
              <a:t>James Armistead Lafayette took part in the American Revolution by—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95600"/>
            <a:ext cx="8229600" cy="3124200"/>
          </a:xfrm>
        </p:spPr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/>
              <a:t>Writing the Declaration of Independence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Giving speeches to inspire other colonists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Fighting in the Continental Army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Remaining loyal to England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During the Revolutionary War, African Americans from Virginia—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/>
              <a:t>Were divided about the war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Helped to write the Declaration of Independence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Were all freed by the Continental Army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Won the right to vote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Which is a TRUE fact about an American War?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2800"/>
              <a:t>In the American Revolution, the English army was called the Continental Army.</a:t>
            </a:r>
          </a:p>
          <a:p>
            <a:pPr marL="609600" indent="-609600">
              <a:buFontTx/>
              <a:buAutoNum type="alphaUcPeriod"/>
            </a:pPr>
            <a:r>
              <a:rPr lang="en-US" sz="2800"/>
              <a:t>In the Civil War, the southern army was called the Continental Army.</a:t>
            </a:r>
          </a:p>
          <a:p>
            <a:pPr marL="609600" indent="-609600">
              <a:buFontTx/>
              <a:buAutoNum type="alphaUcPeriod"/>
            </a:pPr>
            <a:r>
              <a:rPr lang="en-US" sz="2800"/>
              <a:t>In the American Revolution, the colonists’ army was called the Army of Northern Virginia.</a:t>
            </a:r>
          </a:p>
          <a:p>
            <a:pPr marL="609600" indent="-609600">
              <a:buFontTx/>
              <a:buAutoNum type="alphaUcPeriod"/>
            </a:pPr>
            <a:r>
              <a:rPr lang="en-US" sz="2800"/>
              <a:t>In the Civil War, the southern army was called the Army of Northern Virginia.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62000" indent="-762000"/>
            <a:r>
              <a:rPr lang="en-US" sz="4000" b="1"/>
              <a:t>An abolitionist is a person who—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000"/>
              <a:t>Wants to start a new country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000"/>
              <a:t>Tries to kill the president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000"/>
              <a:t>Wants to end slavery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000"/>
              <a:t>Believes everyone should be a farmer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Which did NOT occur during the Civil War?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/>
              <a:t>Abraham Lincoln was elected president.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Parliament wanted to tax the colonists.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West Virginia seceded from Virginia.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Robert E. Lee surrendered at Appomattox Court House.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Who was NOT a Civil War general?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4400"/>
              <a:t>Robert E. Lee</a:t>
            </a:r>
          </a:p>
          <a:p>
            <a:pPr marL="609600" indent="-609600">
              <a:buFontTx/>
              <a:buAutoNum type="alphaUcPeriod"/>
            </a:pPr>
            <a:r>
              <a:rPr lang="en-US" sz="4400"/>
              <a:t>Thomas “Stonewall” Jackson</a:t>
            </a:r>
          </a:p>
          <a:p>
            <a:pPr marL="609600" indent="-609600">
              <a:buFontTx/>
              <a:buAutoNum type="alphaUcPeriod"/>
            </a:pPr>
            <a:r>
              <a:rPr lang="en-US" sz="4400"/>
              <a:t>George Washington</a:t>
            </a:r>
          </a:p>
          <a:p>
            <a:pPr marL="609600" indent="-609600">
              <a:buFontTx/>
              <a:buAutoNum type="alphaUcPeriod"/>
            </a:pPr>
            <a:r>
              <a:rPr lang="en-US" sz="4400"/>
              <a:t>Ulysses S. Grant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In what year did the American Civil War end?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4800"/>
              <a:t>1607</a:t>
            </a:r>
          </a:p>
          <a:p>
            <a:pPr marL="609600" indent="-609600">
              <a:buFontTx/>
              <a:buAutoNum type="alphaUcPeriod"/>
            </a:pPr>
            <a:r>
              <a:rPr lang="en-US" sz="4800"/>
              <a:t>1776</a:t>
            </a:r>
          </a:p>
          <a:p>
            <a:pPr marL="609600" indent="-609600">
              <a:buFontTx/>
              <a:buAutoNum type="alphaUcPeriod"/>
            </a:pPr>
            <a:r>
              <a:rPr lang="en-US" sz="4800"/>
              <a:t>1865</a:t>
            </a:r>
          </a:p>
          <a:p>
            <a:pPr marL="609600" indent="-609600">
              <a:buFontTx/>
              <a:buAutoNum type="alphaUcPeriod"/>
            </a:pPr>
            <a:r>
              <a:rPr lang="en-US" sz="4800"/>
              <a:t>1945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7772400" cy="1143000"/>
          </a:xfrm>
        </p:spPr>
        <p:txBody>
          <a:bodyPr/>
          <a:lstStyle/>
          <a:p>
            <a:pPr algn="l"/>
            <a:r>
              <a:rPr lang="en-US" sz="4000"/>
              <a:t>How did Lincoln use the Union navy during the American Civil War?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3733800"/>
          </a:xfrm>
        </p:spPr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4000"/>
              <a:t>To blockade the southern ports.</a:t>
            </a:r>
          </a:p>
          <a:p>
            <a:pPr marL="609600" indent="-609600">
              <a:buFontTx/>
              <a:buAutoNum type="alphaUcPeriod"/>
            </a:pPr>
            <a:r>
              <a:rPr lang="en-US" sz="4000"/>
              <a:t>To bring in supplies from France.</a:t>
            </a:r>
          </a:p>
          <a:p>
            <a:pPr marL="609600" indent="-609600">
              <a:buFontTx/>
              <a:buAutoNum type="alphaUcPeriod"/>
            </a:pPr>
            <a:r>
              <a:rPr lang="en-US" sz="4000"/>
              <a:t>To take the slaves back to Africa.</a:t>
            </a:r>
          </a:p>
          <a:p>
            <a:pPr marL="609600" indent="-609600">
              <a:buFontTx/>
              <a:buAutoNum type="alphaUcPeriod"/>
            </a:pPr>
            <a:r>
              <a:rPr lang="en-US" sz="4000"/>
              <a:t>To join forces with the English.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Which is a statement about the American Revolution?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/>
              <a:t>General Ulysses S. Grant surrendered at Appomattox Court House.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It was fought over slavery.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Virginia seceded from the Union.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Patrick Henry inspired patriots.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Which is a true statement about the American Civil War?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/>
              <a:t>The Merrimack was a southern ship.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Lincoln fought for the South.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General Jackson defeated troops at Fredericksburg.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Grant surrendered at Appomattox Court House.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7772400" cy="1143000"/>
          </a:xfrm>
        </p:spPr>
        <p:txBody>
          <a:bodyPr/>
          <a:lstStyle/>
          <a:p>
            <a:pPr algn="l"/>
            <a:r>
              <a:rPr lang="en-US" sz="4000"/>
              <a:t>Who surrendered at Appomattox Court House to end the Civil War?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4149725"/>
          </a:xfrm>
        </p:spPr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4400"/>
              <a:t>General James Armistead Lafayette</a:t>
            </a:r>
          </a:p>
          <a:p>
            <a:pPr marL="609600" indent="-609600">
              <a:buFontTx/>
              <a:buAutoNum type="alphaUcPeriod"/>
            </a:pPr>
            <a:r>
              <a:rPr lang="en-US" sz="4400"/>
              <a:t>General Ulysses S. Grant</a:t>
            </a:r>
          </a:p>
          <a:p>
            <a:pPr marL="609600" indent="-609600">
              <a:buFontTx/>
              <a:buAutoNum type="alphaUcPeriod"/>
            </a:pPr>
            <a:r>
              <a:rPr lang="en-US" sz="4400"/>
              <a:t>General Robert E. Lee</a:t>
            </a:r>
          </a:p>
          <a:p>
            <a:pPr marL="609600" indent="-609600">
              <a:buFontTx/>
              <a:buAutoNum type="alphaUcPeriod"/>
            </a:pPr>
            <a:r>
              <a:rPr lang="en-US" sz="4400"/>
              <a:t>General Thomas Jackson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772400" cy="1143000"/>
          </a:xfrm>
        </p:spPr>
        <p:txBody>
          <a:bodyPr/>
          <a:lstStyle/>
          <a:p>
            <a:pPr algn="l"/>
            <a:r>
              <a:rPr lang="en-US" sz="4000"/>
              <a:t>Which statement </a:t>
            </a:r>
            <a:r>
              <a:rPr lang="en-US" sz="4000" b="1" u="sng"/>
              <a:t>correctly</a:t>
            </a:r>
            <a:r>
              <a:rPr lang="en-US" sz="4000"/>
              <a:t> describes the cause for an American war?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 sz="2800"/>
              <a:t>The American Revolution was fought because the British wanted slavery and the colonists did not.</a:t>
            </a:r>
          </a:p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 sz="2800"/>
              <a:t>The Civil War was fought because the colonists wanted to be free and Parliament wanted to tax them.</a:t>
            </a:r>
          </a:p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 sz="2800"/>
              <a:t>The American Revolution was fought because the American Indians wanted their land back.</a:t>
            </a:r>
          </a:p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 sz="2800"/>
              <a:t>The Civil War was fought because the south wanted slavery and the north did not.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7772400" cy="1143000"/>
          </a:xfrm>
        </p:spPr>
        <p:txBody>
          <a:bodyPr/>
          <a:lstStyle/>
          <a:p>
            <a:pPr algn="l"/>
            <a:r>
              <a:rPr lang="en-US" sz="4000"/>
              <a:t>The Civil War battle of the Monitor and the Merrimack took place by what two cities?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4114800"/>
          </a:xfrm>
        </p:spPr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4000"/>
              <a:t>Fredericksburg and Alexandria</a:t>
            </a:r>
          </a:p>
          <a:p>
            <a:pPr marL="609600" indent="-609600">
              <a:buFontTx/>
              <a:buAutoNum type="alphaUcPeriod"/>
            </a:pPr>
            <a:r>
              <a:rPr lang="en-US" sz="4000"/>
              <a:t>Hampton and Norfolk</a:t>
            </a:r>
          </a:p>
          <a:p>
            <a:pPr marL="609600" indent="-609600">
              <a:buFontTx/>
              <a:buAutoNum type="alphaUcPeriod"/>
            </a:pPr>
            <a:r>
              <a:rPr lang="en-US" sz="4000"/>
              <a:t>Roanoke and Salem</a:t>
            </a:r>
          </a:p>
          <a:p>
            <a:pPr marL="609600" indent="-609600">
              <a:buFontTx/>
              <a:buAutoNum type="alphaUcPeriod"/>
            </a:pPr>
            <a:r>
              <a:rPr lang="en-US" sz="4000"/>
              <a:t>Richmond and Jamestown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In what year was Abraham Lincoln first elected president?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4400"/>
              <a:t>1860</a:t>
            </a:r>
          </a:p>
          <a:p>
            <a:pPr marL="609600" indent="-609600">
              <a:buFontTx/>
              <a:buAutoNum type="alphaUcPeriod"/>
            </a:pPr>
            <a:r>
              <a:rPr lang="en-US" sz="4400"/>
              <a:t>1865</a:t>
            </a:r>
          </a:p>
          <a:p>
            <a:pPr marL="609600" indent="-609600">
              <a:buFontTx/>
              <a:buAutoNum type="alphaUcPeriod"/>
            </a:pPr>
            <a:r>
              <a:rPr lang="en-US" sz="4400"/>
              <a:t>1870</a:t>
            </a:r>
          </a:p>
          <a:p>
            <a:pPr marL="609600" indent="-609600">
              <a:buFontTx/>
              <a:buAutoNum type="alphaUcPeriod"/>
            </a:pPr>
            <a:r>
              <a:rPr lang="en-US" sz="4400"/>
              <a:t>1875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sz="4000" b="1"/>
              <a:t>Who was trying to start a slave rebellion at Harper’s Ferry, and was captured and hanged for it?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229600" cy="3921125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400"/>
              <a:t>John Brown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400"/>
              <a:t>Frederick Douglass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400"/>
              <a:t>Nat Turner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400"/>
              <a:t>Harriet Tubman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was NOT an abolitionist?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4800"/>
              <a:t>Nat Turner</a:t>
            </a:r>
          </a:p>
          <a:p>
            <a:pPr marL="609600" indent="-609600">
              <a:buFontTx/>
              <a:buAutoNum type="alphaUcPeriod"/>
            </a:pPr>
            <a:r>
              <a:rPr lang="en-US" sz="4800"/>
              <a:t>Harriet Tubman</a:t>
            </a:r>
          </a:p>
          <a:p>
            <a:pPr marL="609600" indent="-609600">
              <a:buFontTx/>
              <a:buAutoNum type="alphaUcPeriod"/>
            </a:pPr>
            <a:r>
              <a:rPr lang="en-US" sz="4800"/>
              <a:t>Thomas Jackson</a:t>
            </a:r>
          </a:p>
          <a:p>
            <a:pPr marL="609600" indent="-609600">
              <a:buFontTx/>
              <a:buAutoNum type="alphaUcPeriod"/>
            </a:pPr>
            <a:r>
              <a:rPr lang="en-US" sz="4800"/>
              <a:t>John Brown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7772400" cy="1143000"/>
          </a:xfrm>
        </p:spPr>
        <p:txBody>
          <a:bodyPr/>
          <a:lstStyle/>
          <a:p>
            <a:pPr algn="l"/>
            <a:r>
              <a:rPr lang="en-US" sz="4000"/>
              <a:t>Which describes Virginia patriots?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53072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/>
              <a:t>They fought for the north during the Civil War.</a:t>
            </a:r>
          </a:p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/>
              <a:t>They fought during the American Revolution in the Continental Army.</a:t>
            </a:r>
          </a:p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/>
              <a:t>They fought for the south during the Civil War.</a:t>
            </a:r>
          </a:p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/>
              <a:t>They fought during the American Revolution for the English.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7772400" cy="1143000"/>
          </a:xfrm>
        </p:spPr>
        <p:txBody>
          <a:bodyPr/>
          <a:lstStyle/>
          <a:p>
            <a:pPr algn="l"/>
            <a:r>
              <a:rPr lang="en-US" sz="3200"/>
              <a:t>During the 1820s, what did northern states want new states created out of the western territory to be?</a:t>
            </a:r>
            <a:r>
              <a:rPr lang="en-US" sz="4000"/>
              <a:t>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229600" cy="4530725"/>
          </a:xfrm>
        </p:spPr>
        <p:txBody>
          <a:bodyPr/>
          <a:lstStyle/>
          <a:p>
            <a:r>
              <a:rPr lang="en-US" sz="5400"/>
              <a:t>A		new states</a:t>
            </a:r>
          </a:p>
          <a:p>
            <a:r>
              <a:rPr lang="en-US" sz="5400"/>
              <a:t>B		slave states</a:t>
            </a:r>
          </a:p>
          <a:p>
            <a:r>
              <a:rPr lang="en-US" sz="5400"/>
              <a:t>C		free states</a:t>
            </a:r>
          </a:p>
          <a:p>
            <a:r>
              <a:rPr lang="en-US" sz="5400"/>
              <a:t>D		old states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772400" cy="1143000"/>
          </a:xfrm>
        </p:spPr>
        <p:txBody>
          <a:bodyPr/>
          <a:lstStyle/>
          <a:p>
            <a:pPr algn="l"/>
            <a:r>
              <a:rPr lang="en-US" sz="3200"/>
              <a:t>Who became President of the United States in 1860 after some southern states, including Virginia, seceded from the Union?</a:t>
            </a:r>
            <a:r>
              <a:rPr lang="en-US" sz="4000"/>
              <a:t> 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0"/>
            <a:ext cx="8229600" cy="3281363"/>
          </a:xfrm>
        </p:spPr>
        <p:txBody>
          <a:bodyPr/>
          <a:lstStyle/>
          <a:p>
            <a:r>
              <a:rPr lang="en-US" sz="4000"/>
              <a:t>A	Jefferson Davis</a:t>
            </a:r>
          </a:p>
          <a:p>
            <a:r>
              <a:rPr lang="en-US" sz="4000"/>
              <a:t>B	Abraham Lincoln</a:t>
            </a:r>
          </a:p>
          <a:p>
            <a:r>
              <a:rPr lang="en-US" sz="4000"/>
              <a:t>C	Robert E. Lee</a:t>
            </a:r>
          </a:p>
          <a:p>
            <a:r>
              <a:rPr lang="en-US" sz="4000"/>
              <a:t>D	Thomas “Stonewall” Jackson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pPr algn="l"/>
            <a:r>
              <a:rPr lang="en-US" sz="3200"/>
              <a:t>Which state was formed when conflict grew between the eastern counties that relied on slave labor and the western counties that favored the abolition of slavery?</a:t>
            </a:r>
            <a:r>
              <a:rPr lang="en-US" sz="4000"/>
              <a:t> 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95600"/>
            <a:ext cx="8229600" cy="3608388"/>
          </a:xfrm>
        </p:spPr>
        <p:txBody>
          <a:bodyPr/>
          <a:lstStyle/>
          <a:p>
            <a:r>
              <a:rPr lang="en-US" sz="4400"/>
              <a:t>A	North Carolina</a:t>
            </a:r>
          </a:p>
          <a:p>
            <a:r>
              <a:rPr lang="en-US" sz="4400"/>
              <a:t>B	Tennessee</a:t>
            </a:r>
          </a:p>
          <a:p>
            <a:r>
              <a:rPr lang="en-US" sz="4400"/>
              <a:t>C	West Virginia</a:t>
            </a:r>
          </a:p>
          <a:p>
            <a:r>
              <a:rPr lang="en-US" sz="4400"/>
              <a:t>D	Maryland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/>
              <a:t>Where did Confederate General Thomas “Stonewall” Jackson play a major role?</a:t>
            </a:r>
            <a:r>
              <a:rPr lang="en-US" sz="4000"/>
              <a:t> 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/>
              <a:t>A	Fredericksburg</a:t>
            </a:r>
          </a:p>
          <a:p>
            <a:r>
              <a:rPr lang="en-US" sz="4400"/>
              <a:t>B	Bull Run (or Manassas)</a:t>
            </a:r>
          </a:p>
          <a:p>
            <a:r>
              <a:rPr lang="en-US" sz="4400"/>
              <a:t>C	Norfolk</a:t>
            </a:r>
          </a:p>
          <a:p>
            <a:r>
              <a:rPr lang="en-US" sz="4400"/>
              <a:t>D	Hampton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/>
              <a:t>Which does NOT describe Richmond during the Civil War?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4000"/>
              <a:t>Fell the Ulysses S. Grant.</a:t>
            </a:r>
          </a:p>
          <a:p>
            <a:pPr marL="609600" indent="-609600">
              <a:buFontTx/>
              <a:buAutoNum type="alphaUcPeriod"/>
            </a:pPr>
            <a:r>
              <a:rPr lang="en-US" sz="4000"/>
              <a:t>Burned near the end of the war.</a:t>
            </a:r>
          </a:p>
          <a:p>
            <a:pPr marL="609600" indent="-609600">
              <a:buFontTx/>
              <a:buAutoNum type="alphaUcPeriod"/>
            </a:pPr>
            <a:r>
              <a:rPr lang="en-US" sz="4000"/>
              <a:t>Appomattox Court House located there.</a:t>
            </a:r>
          </a:p>
          <a:p>
            <a:pPr marL="609600" indent="-609600">
              <a:buFontTx/>
              <a:buAutoNum type="alphaUcPeriod"/>
            </a:pPr>
            <a:r>
              <a:rPr lang="en-US" sz="4000"/>
              <a:t>Capitol of the Confederacy.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772400" cy="1143000"/>
          </a:xfrm>
        </p:spPr>
        <p:txBody>
          <a:bodyPr/>
          <a:lstStyle/>
          <a:p>
            <a:pPr algn="l"/>
            <a:r>
              <a:rPr lang="en-US" sz="4000"/>
              <a:t>In the American Revolution, the colonists and Parliament disagreed over—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4191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/>
              <a:t>A		how many English should settle in 	Virginia</a:t>
            </a:r>
          </a:p>
          <a:p>
            <a:pPr>
              <a:buFont typeface="Wingdings" pitchFamily="2" charset="2"/>
              <a:buNone/>
            </a:pPr>
            <a:r>
              <a:rPr lang="en-US" sz="3600"/>
              <a:t>B		how many English soldiers were 	needed to protect Virginia</a:t>
            </a:r>
          </a:p>
          <a:p>
            <a:pPr>
              <a:buFont typeface="Wingdings" pitchFamily="2" charset="2"/>
              <a:buNone/>
            </a:pPr>
            <a:r>
              <a:rPr lang="en-US" sz="3600"/>
              <a:t>C		how Virginia should be governed</a:t>
            </a:r>
          </a:p>
          <a:p>
            <a:pPr>
              <a:buFont typeface="Wingdings" pitchFamily="2" charset="2"/>
              <a:buNone/>
            </a:pPr>
            <a:r>
              <a:rPr lang="en-US" sz="3600"/>
              <a:t>D		the king not visiting Virginia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Right before the Civil War, north’s economy was based upon—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73525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400"/>
              <a:t>Fishing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400"/>
              <a:t>Pottery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400"/>
              <a:t>Road building</a:t>
            </a:r>
          </a:p>
          <a:p>
            <a:pPr marL="609600" indent="-609600">
              <a:buClr>
                <a:schemeClr val="tx1"/>
              </a:buClr>
              <a:buFontTx/>
              <a:buAutoNum type="alphaUcPeriod"/>
            </a:pPr>
            <a:r>
              <a:rPr lang="en-US" sz="4400"/>
              <a:t>Industry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Where was the last major battle of the Revolutionary War fought? 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400"/>
              <a:t>A		Jamestown</a:t>
            </a:r>
          </a:p>
          <a:p>
            <a:pPr>
              <a:buFont typeface="Wingdings" pitchFamily="2" charset="2"/>
              <a:buNone/>
            </a:pPr>
            <a:r>
              <a:rPr lang="en-US" sz="4400"/>
              <a:t>B		Richmond</a:t>
            </a:r>
          </a:p>
          <a:p>
            <a:pPr>
              <a:buFont typeface="Wingdings" pitchFamily="2" charset="2"/>
              <a:buNone/>
            </a:pPr>
            <a:r>
              <a:rPr lang="en-US" sz="4400"/>
              <a:t>C		Boston</a:t>
            </a:r>
          </a:p>
          <a:p>
            <a:pPr>
              <a:buFont typeface="Wingdings" pitchFamily="2" charset="2"/>
              <a:buNone/>
            </a:pPr>
            <a:r>
              <a:rPr lang="en-US" sz="4400"/>
              <a:t>D	Yorktown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fined">
  <a:themeElements>
    <a:clrScheme name="Refine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Refine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2812</TotalTime>
  <Words>2578</Words>
  <Application>Microsoft Office PowerPoint</Application>
  <PresentationFormat>On-screen Show (4:3)</PresentationFormat>
  <Paragraphs>524</Paragraphs>
  <Slides>104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104</vt:i4>
      </vt:variant>
    </vt:vector>
  </HeadingPairs>
  <TitlesOfParts>
    <vt:vector size="113" baseType="lpstr">
      <vt:lpstr>Arial</vt:lpstr>
      <vt:lpstr>Tahoma</vt:lpstr>
      <vt:lpstr>Wingdings</vt:lpstr>
      <vt:lpstr>Times New Roman</vt:lpstr>
      <vt:lpstr>Algerian</vt:lpstr>
      <vt:lpstr>Showcard Gothic</vt:lpstr>
      <vt:lpstr>Monotype Sorts</vt:lpstr>
      <vt:lpstr>Balance</vt:lpstr>
      <vt:lpstr>Refined</vt:lpstr>
      <vt:lpstr>May Madness</vt:lpstr>
      <vt:lpstr>The North and the South earned their money in different ways.  This means that they had—</vt:lpstr>
      <vt:lpstr>The American victory at Yorktown during the American Revolution resulted in—</vt:lpstr>
      <vt:lpstr>In the period leading up to the Civil War, southern states wanted—</vt:lpstr>
      <vt:lpstr>During the Civil War, the southern states tried to—</vt:lpstr>
      <vt:lpstr>All of the following Virginians played a role in the Revolutionary War EXCEPT—</vt:lpstr>
      <vt:lpstr>Who led a revolt against plantation owners in Virginia?</vt:lpstr>
      <vt:lpstr>An abolitionist is a person who—</vt:lpstr>
      <vt:lpstr>Who was trying to start a slave rebellion at Harper’s Ferry, and was captured and hanged for it?</vt:lpstr>
      <vt:lpstr>Who thought that they had the right to tax the colonies before the American Revolution?</vt:lpstr>
      <vt:lpstr>The secret escape route for slaves during the Civil War was called the—</vt:lpstr>
      <vt:lpstr>Which shows these events in the correct order?</vt:lpstr>
      <vt:lpstr>Where did John Brown try to lead a raid the United States armory?</vt:lpstr>
      <vt:lpstr>Which of the following is NOT true about Patrick Henry?</vt:lpstr>
      <vt:lpstr>Which event caused some southern states to secede from the Union during the Civil War?</vt:lpstr>
      <vt:lpstr>Where did the English surrender to the colonial armies to end the American Revolution?</vt:lpstr>
      <vt:lpstr>West Virginia became its own state because—</vt:lpstr>
      <vt:lpstr>The Civil War battle at Manassas was also called—</vt:lpstr>
      <vt:lpstr>Which Civil War general played a large part in the First Battle of Bull Run?</vt:lpstr>
      <vt:lpstr>Which is NOT a true statement about the Civil War?</vt:lpstr>
      <vt:lpstr>Which slave fought for the Continental Army during the American Revolution and won his freedom?</vt:lpstr>
      <vt:lpstr>The names of the two iron-clad ships that fought outside Newport News during the Civil War were—</vt:lpstr>
      <vt:lpstr>Which group campaigned to end slavery before the Civil War?</vt:lpstr>
      <vt:lpstr>Who was General Ulysses S. Grant?</vt:lpstr>
      <vt:lpstr>At which Civil War battle did General Lee manage to defeat Union troops?</vt:lpstr>
      <vt:lpstr>Why did large numbers of Virginians move west after the American Revolution?</vt:lpstr>
      <vt:lpstr>Richmond was important during the Civil War because it was—</vt:lpstr>
      <vt:lpstr>During the Civil War, Richmond fell to—</vt:lpstr>
      <vt:lpstr>A person who was neutral in the American Revolution—</vt:lpstr>
      <vt:lpstr>A person who stayed true to the King of England during the American Revolution was called a—</vt:lpstr>
      <vt:lpstr>Which of the following is TRUE about the Declaration of Independence?</vt:lpstr>
      <vt:lpstr>The Declaration of Independence claims that all people are created equal and the authority to govern belongs to the—</vt:lpstr>
      <vt:lpstr>Which is the best reason why Virginia’s economy was in ruins after the Civil War?</vt:lpstr>
      <vt:lpstr>During the American Revolution war, women—</vt:lpstr>
      <vt:lpstr>In the American Revolution, the British promised slaves who fought for them—</vt:lpstr>
      <vt:lpstr>Which document best completes the chart?</vt:lpstr>
      <vt:lpstr>Who wrote the Declaration of Independence?</vt:lpstr>
      <vt:lpstr>What kind of differences led to the  conflicts between the North and the South before the Civil War? </vt:lpstr>
      <vt:lpstr>Before the Civil War, the economy of the North was  based on—  </vt:lpstr>
      <vt:lpstr>Which was not true about the southern states during the Civil War? </vt:lpstr>
      <vt:lpstr>Nat Turner was important because he— </vt:lpstr>
      <vt:lpstr>“The Underground Railroad” was a name for— </vt:lpstr>
      <vt:lpstr>Harper’s Ferry was important in  Virginian history because it was where— </vt:lpstr>
      <vt:lpstr>Abraham Lincoln’s election in 1860 caused— </vt:lpstr>
      <vt:lpstr>The eastern and western parts of  Virginia were different because—</vt:lpstr>
      <vt:lpstr>The disagreement between the  eastern and western parts of  Virginia during the Civil War led to— </vt:lpstr>
      <vt:lpstr>Another name for the First Battle of Bull Run is the battle of— </vt:lpstr>
      <vt:lpstr>Confederate General Thomas  “Stonewall” Jackson played a major part in which battle? </vt:lpstr>
      <vt:lpstr>In the Civil War, the Commander of the Army of  Northern Virginia was— </vt:lpstr>
      <vt:lpstr>Fredericksburg was significant in the Civil War because— </vt:lpstr>
      <vt:lpstr>The first major clash of the Civil War was— </vt:lpstr>
      <vt:lpstr>The capital of the Confederacy was in— </vt:lpstr>
      <vt:lpstr>Which was true of Richmond during the Civil War? </vt:lpstr>
      <vt:lpstr>The Monitor and the Merrimack  were— </vt:lpstr>
      <vt:lpstr>The battle of the Monitor and Merrimack was fought nearest to— </vt:lpstr>
      <vt:lpstr>Which was true of the battle of the  Monitor and Merrimack? </vt:lpstr>
      <vt:lpstr>The Civil War ended in— </vt:lpstr>
      <vt:lpstr>The Civil War ended at— </vt:lpstr>
      <vt:lpstr>Who surrendered at the Appomattox Court House to end the Civil War? </vt:lpstr>
      <vt:lpstr>Which was a result of the Civil War? </vt:lpstr>
      <vt:lpstr>Tracy’s class visits Yorktown.  On her field trip, she will MOST likely see the place where— </vt:lpstr>
      <vt:lpstr>Awande makes this list about a person from the American Revolution. Awande was writing about—</vt:lpstr>
      <vt:lpstr>In the box, which patriot is correctly matched with his role during the American Revolution? </vt:lpstr>
      <vt:lpstr>The person who wrote the this journal entry from the American Revolution would MOST likely be called— </vt:lpstr>
      <vt:lpstr>Which colonist is a loyalist? </vt:lpstr>
      <vt:lpstr>Which statement explains the viewpoint of Parliament in the American Revolution? </vt:lpstr>
      <vt:lpstr>Which of the following is NOT true about the Declaration of Independence? </vt:lpstr>
      <vt:lpstr>Which of the following is a TRUE statement about the American Revolution? </vt:lpstr>
      <vt:lpstr>Why did some slaves fight for the English during the American Revolution? </vt:lpstr>
      <vt:lpstr>Which of the following is NOT true about George Washington? </vt:lpstr>
      <vt:lpstr>How did the colonists’ ideas about government differ from those of the English Parliament?</vt:lpstr>
      <vt:lpstr>The Declaration of Independence says that the authority to rule belongs to—</vt:lpstr>
      <vt:lpstr>The colonists thought that Parliament should not tax them because—</vt:lpstr>
      <vt:lpstr>Which document says that all people have the rights to life, liberty, and the pursuit of happiness?</vt:lpstr>
      <vt:lpstr>“People are created equal” was a sentiment described in a declaration to the English King by—</vt:lpstr>
      <vt:lpstr>Who served in the Continental Army during the American Revolution?</vt:lpstr>
      <vt:lpstr>James Armistead Lafayette took part in the American Revolution by—</vt:lpstr>
      <vt:lpstr>During the Revolutionary War, African Americans from Virginia—</vt:lpstr>
      <vt:lpstr>Which is a TRUE fact about an American War?</vt:lpstr>
      <vt:lpstr>Which did NOT occur during the Civil War?</vt:lpstr>
      <vt:lpstr>Who was NOT a Civil War general?</vt:lpstr>
      <vt:lpstr>In what year did the American Civil War end?</vt:lpstr>
      <vt:lpstr>How did Lincoln use the Union navy during the American Civil War?</vt:lpstr>
      <vt:lpstr>Which is a statement about the American Revolution?</vt:lpstr>
      <vt:lpstr>Which is a true statement about the American Civil War?</vt:lpstr>
      <vt:lpstr>Who surrendered at Appomattox Court House to end the Civil War?</vt:lpstr>
      <vt:lpstr>Which statement correctly describes the cause for an American war?</vt:lpstr>
      <vt:lpstr>The Civil War battle of the Monitor and the Merrimack took place by what two cities?</vt:lpstr>
      <vt:lpstr>In what year was Abraham Lincoln first elected president?</vt:lpstr>
      <vt:lpstr>Who was NOT an abolitionist?</vt:lpstr>
      <vt:lpstr>Which describes Virginia patriots?</vt:lpstr>
      <vt:lpstr>During the 1820s, what did northern states want new states created out of the western territory to be? </vt:lpstr>
      <vt:lpstr>Who became President of the United States in 1860 after some southern states, including Virginia, seceded from the Union? </vt:lpstr>
      <vt:lpstr>Which state was formed when conflict grew between the eastern counties that relied on slave labor and the western counties that favored the abolition of slavery? </vt:lpstr>
      <vt:lpstr>Where did Confederate General Thomas “Stonewall” Jackson play a major role? </vt:lpstr>
      <vt:lpstr>Which does NOT describe Richmond during the Civil War?</vt:lpstr>
      <vt:lpstr>In the American Revolution, the colonists and Parliament disagreed over—</vt:lpstr>
      <vt:lpstr>Right before the Civil War, north’s economy was based upon—</vt:lpstr>
      <vt:lpstr>Where was the last major battle of the Revolutionary War fought? </vt:lpstr>
      <vt:lpstr>Virginians who remained faithful to England in the American Revolution were known as—</vt:lpstr>
      <vt:lpstr>People who did not take sides during the war with England were called—</vt:lpstr>
      <vt:lpstr>Which slave served in the Continental Army and was given his freedom after the Revolutionary War? </vt:lpstr>
      <vt:lpstr>Some African people fought for the English in the American Revolution because they were promised—</vt:lpstr>
      <vt:lpstr>Who surrendered at Yorktown?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American Revolution</dc:title>
  <dc:creator>Kate Wolfe</dc:creator>
  <cp:lastModifiedBy>Newport News Public Schools</cp:lastModifiedBy>
  <cp:revision>13</cp:revision>
  <dcterms:created xsi:type="dcterms:W3CDTF">2007-01-05T10:55:40Z</dcterms:created>
  <dcterms:modified xsi:type="dcterms:W3CDTF">2009-10-23T01:30:45Z</dcterms:modified>
</cp:coreProperties>
</file>