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92"/>
  </p:notesMasterIdLst>
  <p:handoutMasterIdLst>
    <p:handoutMasterId r:id="rId93"/>
  </p:handoutMasterIdLst>
  <p:sldIdLst>
    <p:sldId id="256" r:id="rId2"/>
    <p:sldId id="257" r:id="rId3"/>
    <p:sldId id="338" r:id="rId4"/>
    <p:sldId id="258" r:id="rId5"/>
    <p:sldId id="259" r:id="rId6"/>
    <p:sldId id="278" r:id="rId7"/>
    <p:sldId id="309" r:id="rId8"/>
    <p:sldId id="315" r:id="rId9"/>
    <p:sldId id="260" r:id="rId10"/>
    <p:sldId id="310" r:id="rId11"/>
    <p:sldId id="261" r:id="rId12"/>
    <p:sldId id="311" r:id="rId13"/>
    <p:sldId id="316" r:id="rId14"/>
    <p:sldId id="262" r:id="rId15"/>
    <p:sldId id="263" r:id="rId16"/>
    <p:sldId id="317" r:id="rId17"/>
    <p:sldId id="264" r:id="rId18"/>
    <p:sldId id="321" r:id="rId19"/>
    <p:sldId id="318" r:id="rId20"/>
    <p:sldId id="265" r:id="rId21"/>
    <p:sldId id="322" r:id="rId22"/>
    <p:sldId id="327" r:id="rId23"/>
    <p:sldId id="319" r:id="rId24"/>
    <p:sldId id="266" r:id="rId25"/>
    <p:sldId id="350" r:id="rId26"/>
    <p:sldId id="320" r:id="rId27"/>
    <p:sldId id="328" r:id="rId28"/>
    <p:sldId id="347" r:id="rId29"/>
    <p:sldId id="329" r:id="rId30"/>
    <p:sldId id="351" r:id="rId31"/>
    <p:sldId id="269" r:id="rId32"/>
    <p:sldId id="270" r:id="rId33"/>
    <p:sldId id="271" r:id="rId34"/>
    <p:sldId id="272" r:id="rId35"/>
    <p:sldId id="330" r:id="rId36"/>
    <p:sldId id="273" r:id="rId37"/>
    <p:sldId id="280" r:id="rId38"/>
    <p:sldId id="281" r:id="rId39"/>
    <p:sldId id="339" r:id="rId40"/>
    <p:sldId id="299" r:id="rId41"/>
    <p:sldId id="341" r:id="rId42"/>
    <p:sldId id="331" r:id="rId43"/>
    <p:sldId id="282" r:id="rId44"/>
    <p:sldId id="283" r:id="rId45"/>
    <p:sldId id="300" r:id="rId46"/>
    <p:sldId id="340" r:id="rId47"/>
    <p:sldId id="342" r:id="rId48"/>
    <p:sldId id="284" r:id="rId49"/>
    <p:sldId id="285" r:id="rId50"/>
    <p:sldId id="305" r:id="rId51"/>
    <p:sldId id="286" r:id="rId52"/>
    <p:sldId id="334" r:id="rId53"/>
    <p:sldId id="332" r:id="rId54"/>
    <p:sldId id="343" r:id="rId55"/>
    <p:sldId id="301" r:id="rId56"/>
    <p:sldId id="306" r:id="rId57"/>
    <p:sldId id="335" r:id="rId58"/>
    <p:sldId id="344" r:id="rId59"/>
    <p:sldId id="287" r:id="rId60"/>
    <p:sldId id="307" r:id="rId61"/>
    <p:sldId id="288" r:id="rId62"/>
    <p:sldId id="302" r:id="rId63"/>
    <p:sldId id="308" r:id="rId64"/>
    <p:sldId id="333" r:id="rId65"/>
    <p:sldId id="345" r:id="rId66"/>
    <p:sldId id="289" r:id="rId67"/>
    <p:sldId id="290" r:id="rId68"/>
    <p:sldId id="304" r:id="rId69"/>
    <p:sldId id="303" r:id="rId70"/>
    <p:sldId id="291" r:id="rId71"/>
    <p:sldId id="292" r:id="rId72"/>
    <p:sldId id="293" r:id="rId73"/>
    <p:sldId id="314" r:id="rId74"/>
    <p:sldId id="346" r:id="rId75"/>
    <p:sldId id="348" r:id="rId76"/>
    <p:sldId id="294" r:id="rId77"/>
    <p:sldId id="313" r:id="rId78"/>
    <p:sldId id="295" r:id="rId79"/>
    <p:sldId id="296" r:id="rId80"/>
    <p:sldId id="297" r:id="rId81"/>
    <p:sldId id="298" r:id="rId82"/>
    <p:sldId id="325" r:id="rId83"/>
    <p:sldId id="336" r:id="rId84"/>
    <p:sldId id="323" r:id="rId85"/>
    <p:sldId id="312" r:id="rId86"/>
    <p:sldId id="353" r:id="rId87"/>
    <p:sldId id="326" r:id="rId88"/>
    <p:sldId id="349" r:id="rId89"/>
    <p:sldId id="337" r:id="rId90"/>
    <p:sldId id="324" r:id="rId9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003300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DC84406-A18D-4030-B205-27BCA2D9C0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6A1D956-302E-48FB-96E3-C52BAB75A6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18494B-895F-4BAD-A8D4-747E9B6E6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46D7D-9B2F-456B-96D1-80C69A955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D386-8396-472F-B69D-F6FDC2AE8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7F8923-F1C7-4EDA-82E6-827AFF01B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8642350" cy="2405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825" y="4264025"/>
            <a:ext cx="8642350" cy="2405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365B36-360D-4DC1-80F1-29AA2B006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F8636-57A0-4D42-B221-0F2ED96AF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F176F-CD20-4C0E-88C1-D379D5A9E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D326-A087-4316-AA3F-0C7B7D7C8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BA023-5BDA-4F9D-8F8C-42196B54E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F36A-CA9F-4ED7-BD81-E5148CDB9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71EC-628F-4026-996E-CA5FF532E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6EE4-EB92-4A80-A055-797CD9676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D5B04-5567-47FE-A2C4-B24D2F644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93158880-D01D-471C-ADAB-559D04C90F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Virginia Government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PAST AND PRESENT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are the two parts of the modern General Assembly?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</a:t>
            </a:r>
            <a:r>
              <a:rPr lang="en-US"/>
              <a:t>		The House of Burgesses and the 	Governor</a:t>
            </a:r>
          </a:p>
          <a:p>
            <a:pPr>
              <a:buFontTx/>
              <a:buNone/>
            </a:pPr>
            <a:r>
              <a:rPr lang="en-US" b="1"/>
              <a:t>B</a:t>
            </a:r>
            <a:r>
              <a:rPr lang="en-US"/>
              <a:t>		The House of Delegates and the 	Senate</a:t>
            </a:r>
          </a:p>
          <a:p>
            <a:pPr>
              <a:buFontTx/>
              <a:buNone/>
            </a:pPr>
            <a:r>
              <a:rPr lang="en-US" b="1"/>
              <a:t>C</a:t>
            </a:r>
            <a:r>
              <a:rPr lang="en-US"/>
              <a:t>		The Supreme Court and the Board 	of Education</a:t>
            </a:r>
          </a:p>
          <a:p>
            <a:pPr>
              <a:buFontTx/>
              <a:buNone/>
            </a:pPr>
            <a:r>
              <a:rPr lang="en-US" b="1"/>
              <a:t>D</a:t>
            </a:r>
            <a:r>
              <a:rPr lang="en-US"/>
              <a:t>		The Congress and the Governor’s 	Council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Virginia Statute for Religious Freedom was the basis for --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The entire Constitution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First Amendment to the Constitution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Bill of Rights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Declaration of Independence</a:t>
            </a:r>
          </a:p>
          <a:p>
            <a:pPr marL="609600" indent="-609600"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 b="1"/>
              <a:t>Why does the federal government have a significant impact on Virginia’s economy?</a:t>
            </a:r>
            <a:r>
              <a:rPr lang="en-US" sz="3600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F</a:t>
            </a:r>
            <a:r>
              <a:rPr lang="en-US"/>
              <a:t>		Virginia’s governor heads up the 	national Congress.</a:t>
            </a:r>
          </a:p>
          <a:p>
            <a:pPr>
              <a:buFontTx/>
              <a:buNone/>
            </a:pPr>
            <a:r>
              <a:rPr lang="en-US" b="1"/>
              <a:t>G	</a:t>
            </a:r>
            <a:r>
              <a:rPr lang="en-US"/>
              <a:t>	Many federal workers live in 	Virginia.</a:t>
            </a:r>
          </a:p>
          <a:p>
            <a:pPr>
              <a:buFontTx/>
              <a:buNone/>
            </a:pPr>
            <a:r>
              <a:rPr lang="en-US" b="1"/>
              <a:t>H</a:t>
            </a:r>
            <a:r>
              <a:rPr lang="en-US"/>
              <a:t>		The president of the United States 	lives in Virginia.</a:t>
            </a:r>
          </a:p>
          <a:p>
            <a:pPr>
              <a:buFontTx/>
              <a:buNone/>
            </a:pPr>
            <a:r>
              <a:rPr lang="en-US" b="1"/>
              <a:t>J</a:t>
            </a:r>
            <a:r>
              <a:rPr lang="en-US"/>
              <a:t>		Virginia’s supreme court decides 	cases in other states.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42350" cy="868363"/>
          </a:xfrm>
        </p:spPr>
        <p:txBody>
          <a:bodyPr/>
          <a:lstStyle/>
          <a:p>
            <a:r>
              <a:rPr lang="en-US" sz="2800"/>
              <a:t>Which document was the basis for the First Amendment to the Constitution of the United States, the amendment that protects religious freedom?</a:t>
            </a:r>
            <a:r>
              <a:rPr lang="en-US" sz="3600"/>
              <a:t> 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/>
              <a:t>A	Declaration of Independence</a:t>
            </a:r>
          </a:p>
          <a:p>
            <a:pPr>
              <a:buFontTx/>
              <a:buNone/>
            </a:pPr>
            <a:r>
              <a:rPr lang="en-US" sz="4000"/>
              <a:t>B	Virginia Declaration of Rights</a:t>
            </a:r>
          </a:p>
          <a:p>
            <a:pPr>
              <a:buFontTx/>
              <a:buNone/>
            </a:pPr>
            <a:r>
              <a:rPr lang="en-US" sz="4000"/>
              <a:t>C	Virginia Statute for Religious 	Freedom </a:t>
            </a:r>
          </a:p>
          <a:p>
            <a:pPr>
              <a:buFontTx/>
              <a:buNone/>
            </a:pPr>
            <a:r>
              <a:rPr lang="en-US" sz="4000"/>
              <a:t>D	Bill of Rights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is NOT a reason that George Washington is called the Father of Our Country?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He helped the British win the American Revolution.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He provided strong leadership to the new country.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He was the first president.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He provided a model of leadership for future presidents.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James Madison is known as --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 Father of Our Country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Father of the Constitution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Greatest President Ever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Cumberland Gap</a:t>
            </a:r>
          </a:p>
          <a:p>
            <a:pPr marL="609600" indent="-609600"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branch of Virginia government makes state laws? 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Executive</a:t>
            </a:r>
          </a:p>
          <a:p>
            <a:pPr>
              <a:buFontTx/>
              <a:buNone/>
            </a:pPr>
            <a:r>
              <a:rPr lang="en-US" sz="5400"/>
              <a:t>B	Judicial</a:t>
            </a:r>
          </a:p>
          <a:p>
            <a:pPr>
              <a:buFontTx/>
              <a:buNone/>
            </a:pPr>
            <a:r>
              <a:rPr lang="en-US" sz="5400"/>
              <a:t>C	Legislative</a:t>
            </a:r>
          </a:p>
          <a:p>
            <a:pPr>
              <a:buFontTx/>
              <a:buNone/>
            </a:pPr>
            <a:r>
              <a:rPr lang="en-US" sz="5400"/>
              <a:t>D	Federal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list is describing—</a:t>
            </a:r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i="1">
                <a:solidFill>
                  <a:srgbClr val="FF1515"/>
                </a:solidFill>
              </a:rPr>
              <a:t>Believed in the importance of Constitution.</a:t>
            </a:r>
          </a:p>
          <a:p>
            <a:r>
              <a:rPr lang="en-US" i="1">
                <a:solidFill>
                  <a:srgbClr val="FF1515"/>
                </a:solidFill>
              </a:rPr>
              <a:t>Took detailed notes during the Constitutional Convention</a:t>
            </a:r>
          </a:p>
          <a:p>
            <a:r>
              <a:rPr lang="en-US" i="1">
                <a:solidFill>
                  <a:srgbClr val="FF1515"/>
                </a:solidFill>
              </a:rPr>
              <a:t>Helped many of the delegates reach a compromise</a:t>
            </a:r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244975" cy="4962525"/>
          </a:xfrm>
        </p:spPr>
        <p:txBody>
          <a:bodyPr/>
          <a:lstStyle/>
          <a:p>
            <a:pPr marL="533400" indent="-533400">
              <a:buFontTx/>
              <a:buAutoNum type="alphaUcPeriod"/>
            </a:pPr>
            <a:r>
              <a:rPr lang="en-US" sz="4000"/>
              <a:t>George Mason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Thomas Jefferson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James Madison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George Washington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are the two parts of the General Assembly called?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A		Supreme Court and White 	House</a:t>
            </a:r>
          </a:p>
          <a:p>
            <a:pPr>
              <a:buFontTx/>
              <a:buNone/>
            </a:pPr>
            <a:r>
              <a:rPr lang="en-US" sz="3600"/>
              <a:t>B		State Police and Rescue Squad</a:t>
            </a:r>
          </a:p>
          <a:p>
            <a:pPr>
              <a:buFontTx/>
              <a:buNone/>
            </a:pPr>
            <a:r>
              <a:rPr lang="en-US" sz="3600"/>
              <a:t>C		Senate and House of Delegates</a:t>
            </a:r>
          </a:p>
          <a:p>
            <a:pPr>
              <a:buFontTx/>
              <a:buNone/>
            </a:pPr>
            <a:r>
              <a:rPr lang="en-US" sz="3600"/>
              <a:t>D	Congress and Federal 	Government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branch of Virginia government makes sure state laws are carried out? 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Federal</a:t>
            </a:r>
          </a:p>
          <a:p>
            <a:pPr>
              <a:buFontTx/>
              <a:buNone/>
            </a:pPr>
            <a:r>
              <a:rPr lang="en-US" sz="5400"/>
              <a:t>B	Executive</a:t>
            </a:r>
          </a:p>
          <a:p>
            <a:pPr>
              <a:buFontTx/>
              <a:buNone/>
            </a:pPr>
            <a:r>
              <a:rPr lang="en-US" sz="5400"/>
              <a:t>C	Judicial</a:t>
            </a:r>
          </a:p>
          <a:p>
            <a:pPr>
              <a:buFontTx/>
              <a:buNone/>
            </a:pPr>
            <a:r>
              <a:rPr lang="en-US" sz="5400"/>
              <a:t>D	Legislative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two documents served as models for the Constitution and the Bill of Rights?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Declaration of Independence and Virginia Gazette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Treaty of Paris and North Carolina Constitution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Virginia's Declaration of Rights and Statute of Religious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Magna Carta and Charters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wrote the Virginia Declaration of Rights?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Thomas Jefferson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George Mason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James Madison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George Washington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heads the executive branch of Virginia state government? 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President</a:t>
            </a:r>
          </a:p>
          <a:p>
            <a:pPr>
              <a:buFontTx/>
              <a:buNone/>
            </a:pPr>
            <a:r>
              <a:rPr lang="en-US" sz="5400"/>
              <a:t>B	Governor</a:t>
            </a:r>
          </a:p>
          <a:p>
            <a:pPr>
              <a:buFontTx/>
              <a:buNone/>
            </a:pPr>
            <a:r>
              <a:rPr lang="en-US" sz="5400"/>
              <a:t>C	Senator</a:t>
            </a:r>
          </a:p>
          <a:p>
            <a:pPr>
              <a:buFontTx/>
              <a:buNone/>
            </a:pPr>
            <a:r>
              <a:rPr lang="en-US" sz="5400"/>
              <a:t>D	Delegate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shows the governments of Virginia in the correct order from past to present?</a:t>
            </a:r>
          </a:p>
        </p:txBody>
      </p:sp>
      <p:sp>
        <p:nvSpPr>
          <p:cNvPr id="4075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King of England, House of Burgesses, General Assembly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General Assembly, House of Burgesses, King of England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House of Burgesses, General Assembly, King of England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General Assembly, King of England, House of Burgesses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branch of Virginia government decides cases about people accused of breaking the law? 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Legislative</a:t>
            </a:r>
          </a:p>
          <a:p>
            <a:pPr>
              <a:buFontTx/>
              <a:buNone/>
            </a:pPr>
            <a:r>
              <a:rPr lang="en-US" sz="5400"/>
              <a:t>B	Executive</a:t>
            </a:r>
          </a:p>
          <a:p>
            <a:pPr>
              <a:buFontTx/>
              <a:buNone/>
            </a:pPr>
            <a:r>
              <a:rPr lang="en-US" sz="5400"/>
              <a:t>C	Federal</a:t>
            </a:r>
          </a:p>
          <a:p>
            <a:pPr>
              <a:buFontTx/>
              <a:buNone/>
            </a:pPr>
            <a:r>
              <a:rPr lang="en-US" sz="5400"/>
              <a:t>D	Judicial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type of government was the new nation after the American Revolution?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Monarchy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Constitutional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Haphazard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Freelance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of the following describes Virginia’s government right after </a:t>
            </a:r>
            <a:r>
              <a:rPr lang="en-US" sz="3600" i="1"/>
              <a:t>Brown v. the Board of Education</a:t>
            </a:r>
            <a:r>
              <a:rPr lang="en-US" sz="3600"/>
              <a:t>?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It supported the integration of public schools.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It supported slavery.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It supported Massive Resistance.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It supported desegregation of public facilities like schools.</a:t>
            </a:r>
          </a:p>
          <a:p>
            <a:pPr marL="609600" indent="-609600"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is today’s legislative branch of Virginia government called?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Executive Mansion</a:t>
            </a:r>
          </a:p>
          <a:p>
            <a:pPr>
              <a:buFontTx/>
              <a:buNone/>
            </a:pPr>
            <a:r>
              <a:rPr lang="en-US" sz="5400"/>
              <a:t>B	Supreme Court</a:t>
            </a:r>
          </a:p>
          <a:p>
            <a:pPr>
              <a:buFontTx/>
              <a:buNone/>
            </a:pPr>
            <a:r>
              <a:rPr lang="en-US" sz="5400"/>
              <a:t>C	General Assembly</a:t>
            </a:r>
          </a:p>
          <a:p>
            <a:pPr>
              <a:buFontTx/>
              <a:buNone/>
            </a:pPr>
            <a:r>
              <a:rPr lang="en-US" sz="5400"/>
              <a:t>D	Governor’s Council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issued the charters for the first Jamestown colony?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The House of Burgesses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King of England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Governor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Virginia Assembly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document says that the right to govern belongs to the people, not to Kings?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The Jamestown charters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Virginia Declaration of Rights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Virginia Statute for Religious Freedom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is true about the first Jamestown colonists?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They received their charters from the House of Burgesses.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had representation in Parliament.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had the same rights as English citizens.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turned the General Assembly into the House of Burgesses.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L. Douglas Wilder was part of which Virginia branch of government?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Judicial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Executive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Legislative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Unionist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helped to modernize Virginia state government?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6000"/>
              <a:t>Maggie L. Walker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Harry F. Byrd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Arthur R. Ashe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James A. Lafayette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governor is the head of which branch of Virginia government today?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39938"/>
            <a:ext cx="8642350" cy="462915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Communicative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Legislative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Judicial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Executive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is a job that the governor has today?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Makes the laws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Says whether laws are constitutional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Makes sure laws are carried out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Decides cases about people accused of breaking the law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 modern Virginia government, the legislative branch does which job?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Makes the laws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Says whether laws are constitutional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Makes sure laws are carried out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Decides cases about people accused of breaking the law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list is describing which branch of modern Virginia government?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Decides cases about people accused of breaking the law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Says whether or not a law agrees with Virginia’s constitution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Headed by the state’s court system</a:t>
            </a:r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51425" y="1706563"/>
            <a:ext cx="3841750" cy="49625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UcPeriod"/>
            </a:pPr>
            <a:r>
              <a:rPr lang="en-US" sz="3200"/>
              <a:t>The Legislative Branch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3200"/>
              <a:t>The Judicial Branch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3200"/>
              <a:t>The Executive Branch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3200"/>
              <a:t>The Federalist Branch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42350" cy="868363"/>
          </a:xfrm>
        </p:spPr>
        <p:txBody>
          <a:bodyPr/>
          <a:lstStyle/>
          <a:p>
            <a:r>
              <a:rPr lang="en-US" sz="3600"/>
              <a:t>Which is another name for a division’s citizen representative in colonial Virginia?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Senator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Governor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Burgess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Councillor</a:t>
            </a:r>
          </a:p>
          <a:p>
            <a:pPr marL="609600" indent="-609600">
              <a:buFontTx/>
              <a:buAutoNum type="alphaUcPeriod"/>
            </a:pPr>
            <a:endParaRPr lang="en-US" sz="5400"/>
          </a:p>
          <a:p>
            <a:pPr marL="609600" indent="-609600"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en-US" sz="3600"/>
              <a:t>Today, the House of Delegates and the Senate make up the—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House of Burgesses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Virginia Delegation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General Assembly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Lieutenant’s Command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is true about Virginia’s government today?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It has three branches.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executive branch is the most powerful.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legislative branch makes sure the laws are carried out.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judicial branch makes the laws.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42350" cy="868363"/>
          </a:xfrm>
        </p:spPr>
        <p:txBody>
          <a:bodyPr/>
          <a:lstStyle/>
          <a:p>
            <a:r>
              <a:rPr lang="en-US" sz="2800" b="1"/>
              <a:t>Ideas expressed in the Virginia Declaration of Rights and the Virginia Statute for Religious Freedom served as models for the—</a:t>
            </a:r>
            <a:r>
              <a:rPr lang="en-US" sz="3600"/>
              <a:t> 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4400" b="1"/>
              <a:t>A</a:t>
            </a:r>
            <a:r>
              <a:rPr lang="en-US" sz="4400"/>
              <a:t>	Bill of Rights of the Constitution</a:t>
            </a:r>
          </a:p>
          <a:p>
            <a:pPr marL="609600" indent="-609600">
              <a:buFontTx/>
              <a:buNone/>
            </a:pPr>
            <a:r>
              <a:rPr lang="en-US" sz="4400" b="1"/>
              <a:t>B</a:t>
            </a:r>
            <a:r>
              <a:rPr lang="en-US" sz="4400"/>
              <a:t>	Declaration of Independence</a:t>
            </a:r>
          </a:p>
          <a:p>
            <a:pPr marL="609600" indent="-609600">
              <a:buFontTx/>
              <a:buNone/>
            </a:pPr>
            <a:r>
              <a:rPr lang="en-US" sz="4400" b="1"/>
              <a:t>C</a:t>
            </a:r>
            <a:r>
              <a:rPr lang="en-US" sz="4400"/>
              <a:t>	Emancipation Proclamation</a:t>
            </a:r>
          </a:p>
          <a:p>
            <a:pPr marL="609600" indent="-609600">
              <a:buFontTx/>
              <a:buNone/>
            </a:pPr>
            <a:r>
              <a:rPr lang="en-US" sz="4400" b="1"/>
              <a:t>D</a:t>
            </a:r>
            <a:r>
              <a:rPr lang="en-US" sz="4400"/>
              <a:t>	Equal Rights Amendment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are George Mason and Thomas Jefferson alike?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They both were governors of Virginia.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both wrote important documents that helped shape the nation.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both served as President of the United States after the Revolutionary War.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both commanded armies in the American Revolution.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was an accomplishment of George Mason?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Wrote 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Wrote the Constitution of the United States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Wrote the Virginia Statute of Religious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Wrote the Virginia Declaration of Rights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42350" cy="868363"/>
          </a:xfrm>
        </p:spPr>
        <p:txBody>
          <a:bodyPr/>
          <a:lstStyle/>
          <a:p>
            <a:r>
              <a:rPr lang="en-US" sz="3600" b="1"/>
              <a:t>What document gave the English permission to start colonies in the New World?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b="1"/>
              <a:t>F</a:t>
            </a:r>
            <a:r>
              <a:rPr lang="en-US" sz="4400"/>
              <a:t>	The Papers</a:t>
            </a:r>
          </a:p>
          <a:p>
            <a:pPr>
              <a:buFontTx/>
              <a:buNone/>
            </a:pPr>
            <a:r>
              <a:rPr lang="en-US" sz="4400" b="1"/>
              <a:t>G</a:t>
            </a:r>
            <a:r>
              <a:rPr lang="en-US" sz="4400"/>
              <a:t>	The Charters</a:t>
            </a:r>
          </a:p>
          <a:p>
            <a:pPr>
              <a:buFontTx/>
              <a:buNone/>
            </a:pPr>
            <a:r>
              <a:rPr lang="en-US" sz="4400" b="1"/>
              <a:t>H</a:t>
            </a:r>
            <a:r>
              <a:rPr lang="en-US" sz="4400"/>
              <a:t>	The Graphics</a:t>
            </a:r>
          </a:p>
          <a:p>
            <a:pPr>
              <a:buFontTx/>
              <a:buNone/>
            </a:pPr>
            <a:r>
              <a:rPr lang="en-US" sz="4400" b="1"/>
              <a:t>D</a:t>
            </a:r>
            <a:r>
              <a:rPr lang="en-US" sz="4400"/>
              <a:t>	The Map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provided strong leadership for future presidents?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George Mason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Harry F. Byrd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L. Douglas Wilder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George Washington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is true about Virginia’s government?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House of Burgesses was the first legislative body appointed by the governor.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General Assembly was originally called the House of Burgesses.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In 1619, the House of Burgesses became a separate legislative body.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 In the 1640s, the governor called the first meeting of the Virginia Assembly.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Who wrote the Virginia Declaration of Rights?</a:t>
            </a:r>
            <a:r>
              <a:rPr lang="en-US" sz="3600"/>
              <a:t> 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/>
              <a:t>F</a:t>
            </a:r>
            <a:r>
              <a:rPr lang="en-US" sz="4000"/>
              <a:t>		George Mason</a:t>
            </a:r>
          </a:p>
          <a:p>
            <a:pPr>
              <a:buFontTx/>
              <a:buNone/>
            </a:pPr>
            <a:r>
              <a:rPr lang="en-US" sz="4000" b="1"/>
              <a:t>G</a:t>
            </a:r>
            <a:r>
              <a:rPr lang="en-US" sz="4000"/>
              <a:t>	Thomas Jefferson</a:t>
            </a:r>
          </a:p>
          <a:p>
            <a:pPr>
              <a:buFontTx/>
              <a:buNone/>
            </a:pPr>
            <a:r>
              <a:rPr lang="en-US" sz="4000" b="1"/>
              <a:t>H</a:t>
            </a:r>
            <a:r>
              <a:rPr lang="en-US" sz="4000"/>
              <a:t>	James Madison</a:t>
            </a:r>
          </a:p>
          <a:p>
            <a:pPr>
              <a:buFontTx/>
              <a:buNone/>
            </a:pPr>
            <a:r>
              <a:rPr lang="en-US" sz="4000" b="1"/>
              <a:t>J</a:t>
            </a:r>
            <a:r>
              <a:rPr lang="en-US" sz="4000"/>
              <a:t>		Patrick Henry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Virginia Declaration of Rights discusses all of the following except—</a:t>
            </a:r>
            <a:r>
              <a:rPr lang="en-US" sz="3600"/>
              <a:t>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/>
              <a:t>A</a:t>
            </a:r>
            <a:r>
              <a:rPr lang="en-US" sz="4000"/>
              <a:t>	freedom of religion</a:t>
            </a:r>
          </a:p>
          <a:p>
            <a:pPr>
              <a:buFontTx/>
              <a:buNone/>
            </a:pPr>
            <a:r>
              <a:rPr lang="en-US" sz="4000" b="1"/>
              <a:t>B</a:t>
            </a:r>
            <a:r>
              <a:rPr lang="en-US" sz="4000"/>
              <a:t>	freedom of press</a:t>
            </a:r>
          </a:p>
          <a:p>
            <a:pPr>
              <a:buFontTx/>
              <a:buNone/>
            </a:pPr>
            <a:r>
              <a:rPr lang="en-US" sz="4000" b="1"/>
              <a:t>C</a:t>
            </a:r>
            <a:r>
              <a:rPr lang="en-US" sz="4000"/>
              <a:t>	certain rights for Virginians</a:t>
            </a:r>
          </a:p>
          <a:p>
            <a:pPr>
              <a:buFontTx/>
              <a:buNone/>
            </a:pPr>
            <a:r>
              <a:rPr lang="en-US" sz="4000" b="1"/>
              <a:t>D</a:t>
            </a:r>
            <a:r>
              <a:rPr lang="en-US" sz="4000"/>
              <a:t>	voting rights for slaves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According to the charters, English settlers in the New World—</a:t>
            </a:r>
            <a:r>
              <a:rPr lang="en-US" sz="3600"/>
              <a:t> 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</a:t>
            </a:r>
            <a:r>
              <a:rPr lang="en-US"/>
              <a:t>		had fewer freedoms than people in 	England</a:t>
            </a:r>
          </a:p>
          <a:p>
            <a:pPr>
              <a:buFontTx/>
              <a:buNone/>
            </a:pPr>
            <a:r>
              <a:rPr lang="en-US" b="1"/>
              <a:t>B</a:t>
            </a:r>
            <a:r>
              <a:rPr lang="en-US"/>
              <a:t>		had more freedoms than the people 	in England</a:t>
            </a:r>
          </a:p>
          <a:p>
            <a:pPr>
              <a:buFontTx/>
              <a:buNone/>
            </a:pPr>
            <a:r>
              <a:rPr lang="en-US" b="1"/>
              <a:t>C</a:t>
            </a:r>
            <a:r>
              <a:rPr lang="en-US"/>
              <a:t>		had the same rights as people in 	England</a:t>
            </a:r>
          </a:p>
          <a:p>
            <a:pPr>
              <a:buFontTx/>
              <a:buNone/>
            </a:pPr>
            <a:r>
              <a:rPr lang="en-US" b="1"/>
              <a:t>D</a:t>
            </a:r>
            <a:r>
              <a:rPr lang="en-US"/>
              <a:t>		had none of the rights of people in 	England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does NOT describe why James Madison is known as the Father of the Constitution?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3600"/>
              <a:t>He helped delegates compromise at the Convention.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He wrote the First Amendment.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He believed in the importance of the Constitution.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He kept notes at the Constitutional Convention.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James Madison was known for his great skills at—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Commanding armies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Freeing slaves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Trying judicial cases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Helping people compromise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42350" cy="868363"/>
          </a:xfrm>
        </p:spPr>
        <p:txBody>
          <a:bodyPr/>
          <a:lstStyle/>
          <a:p>
            <a:r>
              <a:rPr lang="en-US" sz="2800" b="1"/>
              <a:t>The Virginia Statue for Religious Freedom and the Declaration of Independence are the same because they both—</a:t>
            </a:r>
            <a:r>
              <a:rPr lang="en-US" sz="3600"/>
              <a:t> 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F</a:t>
            </a:r>
            <a:r>
              <a:rPr lang="en-US"/>
              <a:t>		were written by Thomas Jefferson</a:t>
            </a:r>
          </a:p>
          <a:p>
            <a:pPr>
              <a:buFontTx/>
              <a:buNone/>
            </a:pPr>
            <a:r>
              <a:rPr lang="en-US" b="1"/>
              <a:t>G</a:t>
            </a:r>
            <a:r>
              <a:rPr lang="en-US"/>
              <a:t>		called for a government by the 		people, not the king</a:t>
            </a:r>
          </a:p>
          <a:p>
            <a:pPr>
              <a:buFontTx/>
              <a:buNone/>
            </a:pPr>
            <a:r>
              <a:rPr lang="en-US" b="1"/>
              <a:t>H</a:t>
            </a:r>
            <a:r>
              <a:rPr lang="en-US"/>
              <a:t>		state that people should be free to 		worship as they please</a:t>
            </a:r>
          </a:p>
          <a:p>
            <a:pPr>
              <a:buFontTx/>
              <a:buNone/>
            </a:pPr>
            <a:r>
              <a:rPr lang="en-US" b="1"/>
              <a:t>J</a:t>
            </a:r>
            <a:r>
              <a:rPr lang="en-US"/>
              <a:t>		were written in the year 1776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document was the basis for the First Amendment of the Constitution?</a:t>
            </a:r>
            <a:r>
              <a:rPr lang="en-US" sz="3600"/>
              <a:t>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/>
              <a:t>A</a:t>
            </a:r>
            <a:r>
              <a:rPr lang="en-US" sz="4000"/>
              <a:t>	Virginia Declaration of Rights</a:t>
            </a:r>
          </a:p>
          <a:p>
            <a:pPr>
              <a:buFontTx/>
              <a:buNone/>
            </a:pPr>
            <a:r>
              <a:rPr lang="en-US" sz="4000" b="1"/>
              <a:t>B</a:t>
            </a:r>
            <a:r>
              <a:rPr lang="en-US" sz="4000"/>
              <a:t>	Virginia Statute for Religious 	Freedom</a:t>
            </a:r>
          </a:p>
          <a:p>
            <a:pPr>
              <a:buFontTx/>
              <a:buNone/>
            </a:pPr>
            <a:r>
              <a:rPr lang="en-US" sz="4000" b="1"/>
              <a:t>C</a:t>
            </a:r>
            <a:r>
              <a:rPr lang="en-US" sz="4000"/>
              <a:t>	Declaration of Independence</a:t>
            </a:r>
          </a:p>
          <a:p>
            <a:pPr>
              <a:buFontTx/>
              <a:buNone/>
            </a:pPr>
            <a:r>
              <a:rPr lang="en-US" sz="4000" b="1"/>
              <a:t>D</a:t>
            </a:r>
            <a:r>
              <a:rPr lang="en-US" sz="4000"/>
              <a:t>	Articles of Confederation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document discusses freedom of religion, freedom of press, and says that all Virginians have certain rights?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14600"/>
            <a:ext cx="8642350" cy="4154488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Virginia Declaration of Rights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 Bill of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 Statute of Religious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 Document of Expectations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 b="1"/>
              <a:t>In Virginia’s government today, who makes sure the state laws are carried out?</a:t>
            </a:r>
            <a:r>
              <a:rPr lang="en-US" sz="3600"/>
              <a:t>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F</a:t>
            </a:r>
            <a:r>
              <a:rPr lang="en-US" sz="4800"/>
              <a:t>	The General Assembly</a:t>
            </a:r>
          </a:p>
          <a:p>
            <a:pPr>
              <a:buFontTx/>
              <a:buNone/>
            </a:pPr>
            <a:r>
              <a:rPr lang="en-US" sz="4800" b="1"/>
              <a:t>G</a:t>
            </a:r>
            <a:r>
              <a:rPr lang="en-US" sz="4800"/>
              <a:t>	The Governor</a:t>
            </a:r>
          </a:p>
          <a:p>
            <a:pPr>
              <a:buFontTx/>
              <a:buNone/>
            </a:pPr>
            <a:r>
              <a:rPr lang="en-US" sz="4800" b="1"/>
              <a:t>H</a:t>
            </a:r>
            <a:r>
              <a:rPr lang="en-US" sz="4800"/>
              <a:t>	The court system</a:t>
            </a:r>
          </a:p>
          <a:p>
            <a:pPr>
              <a:buFontTx/>
              <a:buNone/>
            </a:pPr>
            <a:r>
              <a:rPr lang="en-US" sz="4800" b="1"/>
              <a:t>J</a:t>
            </a:r>
            <a:r>
              <a:rPr lang="en-US" sz="4800"/>
              <a:t>		The school board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42350" cy="868363"/>
          </a:xfrm>
        </p:spPr>
        <p:txBody>
          <a:bodyPr/>
          <a:lstStyle/>
          <a:p>
            <a:r>
              <a:rPr lang="en-US" sz="3600" b="1"/>
              <a:t>Sarah made this list, but needs a 	title.  Which would be her BEST choice?</a:t>
            </a:r>
            <a:r>
              <a:rPr lang="en-US" sz="3600"/>
              <a:t> </a:t>
            </a:r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i="1">
                <a:solidFill>
                  <a:srgbClr val="FF1515"/>
                </a:solidFill>
              </a:rPr>
              <a:t>Strong leadership</a:t>
            </a:r>
          </a:p>
          <a:p>
            <a:pPr>
              <a:lnSpc>
                <a:spcPct val="90000"/>
              </a:lnSpc>
            </a:pPr>
            <a:r>
              <a:rPr lang="en-US" sz="4000" b="1" i="1">
                <a:solidFill>
                  <a:srgbClr val="FF1515"/>
                </a:solidFill>
              </a:rPr>
              <a:t>First President</a:t>
            </a:r>
          </a:p>
          <a:p>
            <a:pPr>
              <a:lnSpc>
                <a:spcPct val="90000"/>
              </a:lnSpc>
            </a:pPr>
            <a:r>
              <a:rPr lang="en-US" sz="4000" b="1" i="1">
                <a:solidFill>
                  <a:srgbClr val="FF1515"/>
                </a:solidFill>
              </a:rPr>
              <a:t>Model of leadership for future presidents</a:t>
            </a:r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/>
              <a:t>A	</a:t>
            </a:r>
            <a:r>
              <a:rPr lang="en-US" sz="2400"/>
              <a:t>Reasons George Washington Won the American Revolution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/>
              <a:t>B</a:t>
            </a:r>
            <a:r>
              <a:rPr lang="en-US" sz="2400"/>
              <a:t>	Reasons George Washington was a Great General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/>
              <a:t>C</a:t>
            </a:r>
            <a:r>
              <a:rPr lang="en-US" sz="2400"/>
              <a:t>	Reasons George Washington Provided Military Leadership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/>
              <a:t>D</a:t>
            </a:r>
            <a:r>
              <a:rPr lang="en-US" sz="2400"/>
              <a:t>	Reasons George Washington is called the “Father of our Country”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first gave settlers a chance to control their own government?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The House of Burgesses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Parliament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Senate of Virginia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The General Assembly of Virginia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was considered a citizen in Jamestown?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Adult males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Africans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Women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American Indians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document first granted Virginians the right to freedom of the press?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Virginia Statute for Religious Freedom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Virginia Declaration of Rights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House of Burgesses charter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Who was </a:t>
            </a:r>
            <a:r>
              <a:rPr lang="en-US" sz="3600" b="1" i="1"/>
              <a:t>not</a:t>
            </a:r>
            <a:r>
              <a:rPr lang="en-US" sz="3600" b="1"/>
              <a:t> part of the first Virginia Assembly?</a:t>
            </a:r>
            <a:r>
              <a:rPr lang="en-US" sz="3600"/>
              <a:t> 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F</a:t>
            </a:r>
            <a:r>
              <a:rPr lang="en-US" sz="4800"/>
              <a:t>	The governor</a:t>
            </a:r>
          </a:p>
          <a:p>
            <a:pPr>
              <a:buFontTx/>
              <a:buNone/>
            </a:pPr>
            <a:r>
              <a:rPr lang="en-US" sz="4800" b="1"/>
              <a:t>G</a:t>
            </a:r>
            <a:r>
              <a:rPr lang="en-US" sz="4800"/>
              <a:t>	The governor’s council</a:t>
            </a:r>
          </a:p>
          <a:p>
            <a:pPr>
              <a:buFontTx/>
              <a:buNone/>
            </a:pPr>
            <a:r>
              <a:rPr lang="en-US" sz="4800" b="1"/>
              <a:t>H</a:t>
            </a:r>
            <a:r>
              <a:rPr lang="en-US" sz="4800"/>
              <a:t>	The burgesses</a:t>
            </a:r>
          </a:p>
          <a:p>
            <a:pPr>
              <a:buFontTx/>
              <a:buNone/>
            </a:pPr>
            <a:r>
              <a:rPr lang="en-US" sz="4800" b="1"/>
              <a:t>J	</a:t>
            </a:r>
            <a:r>
              <a:rPr lang="en-US" sz="4800"/>
              <a:t>	The senators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How many branches of government are in the Virginia government today?</a:t>
            </a:r>
            <a:r>
              <a:rPr lang="en-US" sz="3600"/>
              <a:t> 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 b="1"/>
              <a:t>A</a:t>
            </a:r>
            <a:r>
              <a:rPr lang="en-US" sz="5400"/>
              <a:t>	Two</a:t>
            </a:r>
          </a:p>
          <a:p>
            <a:pPr>
              <a:buFontTx/>
              <a:buNone/>
            </a:pPr>
            <a:r>
              <a:rPr lang="en-US" sz="5400" b="1"/>
              <a:t>B</a:t>
            </a:r>
            <a:r>
              <a:rPr lang="en-US" sz="5400"/>
              <a:t>	Three</a:t>
            </a:r>
          </a:p>
          <a:p>
            <a:pPr>
              <a:buFontTx/>
              <a:buNone/>
            </a:pPr>
            <a:r>
              <a:rPr lang="en-US" sz="5400" b="1"/>
              <a:t>C</a:t>
            </a:r>
            <a:r>
              <a:rPr lang="en-US" sz="5400"/>
              <a:t>	Four</a:t>
            </a:r>
          </a:p>
          <a:p>
            <a:pPr>
              <a:buFontTx/>
              <a:buNone/>
            </a:pPr>
            <a:r>
              <a:rPr lang="en-US" sz="5400" b="1"/>
              <a:t>D</a:t>
            </a:r>
            <a:r>
              <a:rPr lang="en-US" sz="5400"/>
              <a:t>	Five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64575" cy="868363"/>
          </a:xfrm>
        </p:spPr>
        <p:txBody>
          <a:bodyPr/>
          <a:lstStyle/>
          <a:p>
            <a:r>
              <a:rPr lang="en-US" sz="3600"/>
              <a:t>Which is still true about Virginia’s government today?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3600"/>
              <a:t>There is still a House of Burgesses.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The General Assembly has three parts.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The governor is appointed by the King of England.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There is still a legislative body.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What do the Virginia Declaration of Rights and the Virginia Statute for Religious Freedom have in common?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9800"/>
            <a:ext cx="8642350" cy="4459288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Right to free speech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Right to free press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Right to bear arms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Right to worship as you please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Who is known as the “Father of the Constitution?”</a:t>
            </a:r>
            <a:r>
              <a:rPr lang="en-US" sz="3600"/>
              <a:t> 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4400" b="1"/>
              <a:t>F</a:t>
            </a:r>
            <a:r>
              <a:rPr lang="en-US" sz="4400"/>
              <a:t>		Thomas Jefferson</a:t>
            </a:r>
          </a:p>
          <a:p>
            <a:pPr marL="609600" indent="-609600">
              <a:buFontTx/>
              <a:buNone/>
            </a:pPr>
            <a:r>
              <a:rPr lang="en-US" sz="4400" b="1"/>
              <a:t>G</a:t>
            </a:r>
            <a:r>
              <a:rPr lang="en-US" sz="4400"/>
              <a:t>		George Mason</a:t>
            </a:r>
          </a:p>
          <a:p>
            <a:pPr marL="609600" indent="-609600">
              <a:buFontTx/>
              <a:buNone/>
            </a:pPr>
            <a:r>
              <a:rPr lang="en-US" sz="4400" b="1"/>
              <a:t>H	</a:t>
            </a:r>
            <a:r>
              <a:rPr lang="en-US" sz="4400"/>
              <a:t>	Patrick Henry</a:t>
            </a:r>
          </a:p>
          <a:p>
            <a:pPr marL="609600" indent="-609600">
              <a:buFontTx/>
              <a:buNone/>
            </a:pPr>
            <a:r>
              <a:rPr lang="en-US" sz="4400" b="1"/>
              <a:t>J</a:t>
            </a:r>
            <a:r>
              <a:rPr lang="en-US" sz="4400"/>
              <a:t>		James Madison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is true about the Virginia and the federal government today?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2800"/>
              <a:t>The federal government decides who will be Virginia’s governor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2800"/>
              <a:t>The federal government appoints the members of the Virginia Supreme Court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2800"/>
              <a:t>The federal government has a significant impact on Virginia’s economy because of the many federal workers living in Virginia.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2800"/>
              <a:t>The federal government does not recognize Virginians as a part of the United States.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Which branch of government is responsible for making state laws?</a:t>
            </a:r>
            <a:r>
              <a:rPr lang="en-US" sz="3600"/>
              <a:t> 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 b="1"/>
              <a:t>F</a:t>
            </a:r>
            <a:r>
              <a:rPr lang="en-US" sz="5400"/>
              <a:t>		Executive</a:t>
            </a:r>
          </a:p>
          <a:p>
            <a:pPr>
              <a:buFontTx/>
              <a:buNone/>
            </a:pPr>
            <a:r>
              <a:rPr lang="en-US" sz="5400" b="1"/>
              <a:t>G</a:t>
            </a:r>
            <a:r>
              <a:rPr lang="en-US" sz="5400"/>
              <a:t>		Judicial</a:t>
            </a:r>
          </a:p>
          <a:p>
            <a:pPr>
              <a:buFontTx/>
              <a:buNone/>
            </a:pPr>
            <a:r>
              <a:rPr lang="en-US" sz="5400" b="1"/>
              <a:t>H</a:t>
            </a:r>
            <a:r>
              <a:rPr lang="en-US" sz="5400"/>
              <a:t>		Imperative</a:t>
            </a:r>
          </a:p>
          <a:p>
            <a:pPr>
              <a:buFontTx/>
              <a:buNone/>
            </a:pPr>
            <a:r>
              <a:rPr lang="en-US" sz="5400" b="1"/>
              <a:t>J</a:t>
            </a:r>
            <a:r>
              <a:rPr lang="en-US" sz="5400"/>
              <a:t>		Legislative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Which of the following does NOT describe James Madison?</a:t>
            </a:r>
            <a:r>
              <a:rPr lang="en-US" sz="3600"/>
              <a:t> 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b="1"/>
              <a:t>A</a:t>
            </a:r>
            <a:r>
              <a:rPr lang="en-US"/>
              <a:t>	He kept detailed notes during the Constitutional Convention.</a:t>
            </a:r>
          </a:p>
          <a:p>
            <a:pPr marL="609600" indent="-609600">
              <a:buFontTx/>
              <a:buNone/>
            </a:pPr>
            <a:r>
              <a:rPr lang="en-US" b="1"/>
              <a:t>B</a:t>
            </a:r>
            <a:r>
              <a:rPr lang="en-US"/>
              <a:t>	He had great skills of compromise.</a:t>
            </a:r>
          </a:p>
          <a:p>
            <a:pPr marL="609600" indent="-609600">
              <a:buFontTx/>
              <a:buNone/>
            </a:pPr>
            <a:r>
              <a:rPr lang="en-US" b="1"/>
              <a:t>C</a:t>
            </a:r>
            <a:r>
              <a:rPr lang="en-US"/>
              <a:t>	He  believed in the importance of a Constitution.</a:t>
            </a:r>
          </a:p>
          <a:p>
            <a:pPr marL="609600" indent="-609600">
              <a:buFontTx/>
              <a:buNone/>
            </a:pPr>
            <a:r>
              <a:rPr lang="en-US" b="1"/>
              <a:t>D</a:t>
            </a:r>
            <a:r>
              <a:rPr lang="en-US"/>
              <a:t>	He wrote the Virginia Statute for Religious Freedom.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House of Burgesses became the—</a:t>
            </a:r>
            <a:r>
              <a:rPr lang="en-US" sz="3600"/>
              <a:t> 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b="1"/>
              <a:t>F	</a:t>
            </a:r>
            <a:r>
              <a:rPr lang="en-US" sz="4400"/>
              <a:t>General Assembly of 	Virginia</a:t>
            </a:r>
          </a:p>
          <a:p>
            <a:pPr>
              <a:buFontTx/>
              <a:buNone/>
            </a:pPr>
            <a:r>
              <a:rPr lang="en-US" sz="4400" b="1"/>
              <a:t>G</a:t>
            </a:r>
            <a:r>
              <a:rPr lang="en-US" sz="4400"/>
              <a:t>	Capital House of Virginia</a:t>
            </a:r>
          </a:p>
          <a:p>
            <a:pPr>
              <a:buFontTx/>
              <a:buNone/>
            </a:pPr>
            <a:r>
              <a:rPr lang="en-US" sz="4400" b="1"/>
              <a:t>H</a:t>
            </a:r>
            <a:r>
              <a:rPr lang="en-US" sz="4400"/>
              <a:t>	Federal Senate of America</a:t>
            </a:r>
          </a:p>
          <a:p>
            <a:pPr>
              <a:buFontTx/>
              <a:buNone/>
            </a:pPr>
            <a:r>
              <a:rPr lang="en-US" sz="4400" b="1"/>
              <a:t>J</a:t>
            </a:r>
            <a:r>
              <a:rPr lang="en-US" sz="4400"/>
              <a:t>		National Legislature of 	America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Which does NOT describe the judicial branch of state government today?</a:t>
            </a:r>
            <a:r>
              <a:rPr lang="en-US" sz="3600"/>
              <a:t> 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</a:t>
            </a:r>
            <a:r>
              <a:rPr lang="en-US"/>
              <a:t>		Decides cases about people accused 	of breaking the law</a:t>
            </a:r>
          </a:p>
          <a:p>
            <a:pPr>
              <a:buFontTx/>
              <a:buNone/>
            </a:pPr>
            <a:r>
              <a:rPr lang="en-US" b="1"/>
              <a:t>B	</a:t>
            </a:r>
            <a:r>
              <a:rPr lang="en-US"/>
              <a:t>	Decides whether or not a law agrees 	with Virginia’s constitution</a:t>
            </a:r>
          </a:p>
          <a:p>
            <a:pPr>
              <a:buFontTx/>
              <a:buNone/>
            </a:pPr>
            <a:r>
              <a:rPr lang="en-US" b="1"/>
              <a:t>C	</a:t>
            </a:r>
            <a:r>
              <a:rPr lang="en-US"/>
              <a:t>	Headed by the state’s court system</a:t>
            </a:r>
          </a:p>
          <a:p>
            <a:pPr>
              <a:buFontTx/>
              <a:buNone/>
            </a:pPr>
            <a:r>
              <a:rPr lang="en-US" b="1"/>
              <a:t>D	</a:t>
            </a:r>
            <a:r>
              <a:rPr lang="en-US"/>
              <a:t>	Helps to make the laws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was true about adult males in the Jamestown colony?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They had fewer rights than people in England, according to the charters.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were the only people considered citizens.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did not have to vote for their burgesses.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They freed all the Africans who came to their colony.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Marcus chooses to go to a new church.  Which allows him to do this?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Jamestown charters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House of Burgesses patent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First Amendment to the Constitution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 b="1"/>
              <a:t>Which Founding Father is correctly matched with his contribution to the New Nation?</a:t>
            </a:r>
            <a:r>
              <a:rPr lang="en-US" sz="3600"/>
              <a:t> 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57400"/>
            <a:ext cx="8642350" cy="4611688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F</a:t>
            </a:r>
            <a:r>
              <a:rPr lang="en-US"/>
              <a:t>		George Washington; Declaration of 	Independence</a:t>
            </a:r>
          </a:p>
          <a:p>
            <a:pPr>
              <a:buFontTx/>
              <a:buNone/>
            </a:pPr>
            <a:r>
              <a:rPr lang="en-US" b="1"/>
              <a:t>G</a:t>
            </a:r>
            <a:r>
              <a:rPr lang="en-US"/>
              <a:t>		Thomas Jefferson; Virginia 			Declaration of Rights</a:t>
            </a:r>
          </a:p>
          <a:p>
            <a:pPr>
              <a:buFontTx/>
              <a:buNone/>
            </a:pPr>
            <a:r>
              <a:rPr lang="en-US" b="1"/>
              <a:t>H</a:t>
            </a:r>
            <a:r>
              <a:rPr lang="en-US"/>
              <a:t>		James Madison; First President</a:t>
            </a:r>
          </a:p>
          <a:p>
            <a:pPr>
              <a:buFontTx/>
              <a:buNone/>
            </a:pPr>
            <a:r>
              <a:rPr lang="en-US" b="1"/>
              <a:t>J</a:t>
            </a:r>
            <a:r>
              <a:rPr lang="en-US"/>
              <a:t>		George Mason; Virginia Declaration 	of Rights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42350" cy="868363"/>
          </a:xfrm>
        </p:spPr>
        <p:txBody>
          <a:bodyPr/>
          <a:lstStyle/>
          <a:p>
            <a:r>
              <a:rPr lang="en-US" sz="3200" b="1"/>
              <a:t>The new type of government started by the United States after the American Revolution was based upon a—</a:t>
            </a:r>
            <a:r>
              <a:rPr lang="en-US" sz="3600"/>
              <a:t> 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A</a:t>
            </a:r>
            <a:r>
              <a:rPr lang="en-US" sz="4800"/>
              <a:t>	constitution</a:t>
            </a:r>
          </a:p>
          <a:p>
            <a:pPr>
              <a:buFontTx/>
              <a:buNone/>
            </a:pPr>
            <a:r>
              <a:rPr lang="en-US" sz="4800" b="1"/>
              <a:t>B</a:t>
            </a:r>
            <a:r>
              <a:rPr lang="en-US" sz="4800"/>
              <a:t>	charter</a:t>
            </a:r>
          </a:p>
          <a:p>
            <a:pPr>
              <a:buFontTx/>
              <a:buNone/>
            </a:pPr>
            <a:r>
              <a:rPr lang="en-US" sz="4800" b="1"/>
              <a:t>C</a:t>
            </a:r>
            <a:r>
              <a:rPr lang="en-US" sz="4800"/>
              <a:t>	statute</a:t>
            </a:r>
          </a:p>
          <a:p>
            <a:pPr>
              <a:buFontTx/>
              <a:buNone/>
            </a:pPr>
            <a:r>
              <a:rPr lang="en-US" sz="4800" b="1"/>
              <a:t>D</a:t>
            </a:r>
            <a:r>
              <a:rPr lang="en-US" sz="4800"/>
              <a:t>	proclamation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head of the legislative branch of government today is the—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A</a:t>
            </a:r>
            <a:r>
              <a:rPr lang="en-US" sz="4800"/>
              <a:t>	General Assembly</a:t>
            </a:r>
          </a:p>
          <a:p>
            <a:pPr>
              <a:buFontTx/>
              <a:buNone/>
            </a:pPr>
            <a:r>
              <a:rPr lang="en-US" sz="4800" b="1"/>
              <a:t>B</a:t>
            </a:r>
            <a:r>
              <a:rPr lang="en-US" sz="4800"/>
              <a:t>	Governor</a:t>
            </a:r>
          </a:p>
          <a:p>
            <a:pPr>
              <a:buFontTx/>
              <a:buNone/>
            </a:pPr>
            <a:r>
              <a:rPr lang="en-US" sz="4800" b="1"/>
              <a:t>C</a:t>
            </a:r>
            <a:r>
              <a:rPr lang="en-US" sz="4800"/>
              <a:t>	court system</a:t>
            </a:r>
          </a:p>
          <a:p>
            <a:pPr>
              <a:buFontTx/>
              <a:buNone/>
            </a:pPr>
            <a:r>
              <a:rPr lang="en-US" sz="4800" b="1"/>
              <a:t>D</a:t>
            </a:r>
            <a:r>
              <a:rPr lang="en-US" sz="4800"/>
              <a:t>	school board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This headline would have been printed in the—</a:t>
            </a:r>
          </a:p>
        </p:txBody>
      </p:sp>
      <p:sp>
        <p:nvSpPr>
          <p:cNvPr id="37990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A</a:t>
            </a:r>
            <a:r>
              <a:rPr lang="en-US" sz="4800"/>
              <a:t>	1600s</a:t>
            </a:r>
          </a:p>
          <a:p>
            <a:pPr>
              <a:buFontTx/>
              <a:buNone/>
            </a:pPr>
            <a:r>
              <a:rPr lang="en-US" sz="4800" b="1"/>
              <a:t>B</a:t>
            </a:r>
            <a:r>
              <a:rPr lang="en-US" sz="4800"/>
              <a:t>	1620s</a:t>
            </a:r>
          </a:p>
          <a:p>
            <a:pPr>
              <a:buFontTx/>
              <a:buNone/>
            </a:pPr>
            <a:r>
              <a:rPr lang="en-US" sz="4800" b="1"/>
              <a:t>C</a:t>
            </a:r>
            <a:r>
              <a:rPr lang="en-US" sz="4800"/>
              <a:t>	1630s</a:t>
            </a:r>
          </a:p>
          <a:p>
            <a:pPr>
              <a:buFontTx/>
              <a:buNone/>
            </a:pPr>
            <a:r>
              <a:rPr lang="en-US" sz="4800" b="1"/>
              <a:t>D</a:t>
            </a:r>
            <a:r>
              <a:rPr lang="en-US" sz="4800"/>
              <a:t>	1640s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9911" name="Object 7"/>
          <p:cNvGraphicFramePr>
            <a:graphicFrameLocks noChangeAspect="1"/>
          </p:cNvGraphicFramePr>
          <p:nvPr/>
        </p:nvGraphicFramePr>
        <p:xfrm>
          <a:off x="258763" y="1981200"/>
          <a:ext cx="4108450" cy="4648200"/>
        </p:xfrm>
        <a:graphic>
          <a:graphicData uri="http://schemas.openxmlformats.org/presentationml/2006/ole">
            <p:oleObj spid="_x0000_s379911" r:id="rId3" imgW="1900127" imgH="2269387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governor of Virginia is in charge of which branch today?</a:t>
            </a:r>
            <a:r>
              <a:rPr lang="en-US" sz="3600"/>
              <a:t> 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 b="1"/>
              <a:t>F</a:t>
            </a:r>
            <a:r>
              <a:rPr lang="en-US" sz="5400"/>
              <a:t>	legislative</a:t>
            </a:r>
          </a:p>
          <a:p>
            <a:pPr>
              <a:buFontTx/>
              <a:buNone/>
            </a:pPr>
            <a:r>
              <a:rPr lang="en-US" sz="5400" b="1"/>
              <a:t>G</a:t>
            </a:r>
            <a:r>
              <a:rPr lang="en-US" sz="5400"/>
              <a:t>	judicial</a:t>
            </a:r>
          </a:p>
          <a:p>
            <a:pPr>
              <a:buFontTx/>
              <a:buNone/>
            </a:pPr>
            <a:r>
              <a:rPr lang="en-US" sz="5400" b="1"/>
              <a:t>H</a:t>
            </a:r>
            <a:r>
              <a:rPr lang="en-US" sz="5400"/>
              <a:t>	executive</a:t>
            </a:r>
          </a:p>
          <a:p>
            <a:pPr>
              <a:buFontTx/>
              <a:buNone/>
            </a:pPr>
            <a:r>
              <a:rPr lang="en-US" sz="5400" b="1"/>
              <a:t>J</a:t>
            </a:r>
            <a:r>
              <a:rPr lang="en-US" sz="5400"/>
              <a:t>	redundant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Who granted the charters for colonization at Jamestown?</a:t>
            </a:r>
            <a:r>
              <a:rPr lang="en-US" sz="3600"/>
              <a:t> 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/>
              <a:t>A</a:t>
            </a:r>
            <a:r>
              <a:rPr lang="en-US" sz="4800"/>
              <a:t>	The Queen of England</a:t>
            </a:r>
          </a:p>
          <a:p>
            <a:pPr>
              <a:buFontTx/>
              <a:buNone/>
            </a:pPr>
            <a:r>
              <a:rPr lang="en-US" sz="4800" b="1"/>
              <a:t>B</a:t>
            </a:r>
            <a:r>
              <a:rPr lang="en-US" sz="4800"/>
              <a:t>	The Parliament of 	England</a:t>
            </a:r>
          </a:p>
          <a:p>
            <a:pPr>
              <a:buFontTx/>
              <a:buNone/>
            </a:pPr>
            <a:r>
              <a:rPr lang="en-US" sz="4800" b="1"/>
              <a:t>C</a:t>
            </a:r>
            <a:r>
              <a:rPr lang="en-US" sz="4800"/>
              <a:t>	The Church of England</a:t>
            </a:r>
          </a:p>
          <a:p>
            <a:pPr>
              <a:buFontTx/>
              <a:buNone/>
            </a:pPr>
            <a:r>
              <a:rPr lang="en-US" sz="4800" b="1"/>
              <a:t>D</a:t>
            </a:r>
            <a:r>
              <a:rPr lang="en-US" sz="4800"/>
              <a:t>	The King of England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could go in the empty box?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F</a:t>
            </a:r>
            <a:r>
              <a:rPr lang="en-US" sz="2800"/>
              <a:t>		Importance of the Virginia House of 	Burgesses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G	</a:t>
            </a:r>
            <a:r>
              <a:rPr lang="en-US" sz="2800"/>
              <a:t>	Importance of the Governor’s Council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H	</a:t>
            </a:r>
            <a:r>
              <a:rPr lang="en-US" sz="2800"/>
              <a:t>	Importance of the Governor</a:t>
            </a:r>
            <a:endParaRPr lang="en-U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J</a:t>
            </a:r>
            <a:r>
              <a:rPr lang="en-US" sz="2800"/>
              <a:t>		Importance of English Parliament</a:t>
            </a:r>
          </a:p>
        </p:txBody>
      </p:sp>
      <p:pic>
        <p:nvPicPr>
          <p:cNvPr id="368647" name="Picture 7" descr="bubble map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4125" y="1706563"/>
            <a:ext cx="6635750" cy="2405062"/>
          </a:xfrm>
          <a:noFill/>
          <a:ln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of these was true of both Jamestown government and Virginia government today?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All adults allowed to vote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Has General Assembly of Virginia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Located in Jamestown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Controlled by King of England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wrote the Virginia Statute for Religious Freedom? 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Thomas Jefferson</a:t>
            </a:r>
          </a:p>
          <a:p>
            <a:pPr>
              <a:buFontTx/>
              <a:buNone/>
            </a:pPr>
            <a:r>
              <a:rPr lang="en-US" sz="5400"/>
              <a:t>B	George Washington</a:t>
            </a:r>
          </a:p>
          <a:p>
            <a:pPr>
              <a:buFontTx/>
              <a:buNone/>
            </a:pPr>
            <a:r>
              <a:rPr lang="en-US" sz="5400"/>
              <a:t>C	James Madison</a:t>
            </a:r>
          </a:p>
          <a:p>
            <a:pPr>
              <a:buFontTx/>
              <a:buNone/>
            </a:pPr>
            <a:r>
              <a:rPr lang="en-US" sz="5400"/>
              <a:t>D	George Mason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42350" cy="868363"/>
          </a:xfrm>
        </p:spPr>
        <p:txBody>
          <a:bodyPr/>
          <a:lstStyle/>
          <a:p>
            <a:r>
              <a:rPr lang="en-US" sz="3600"/>
              <a:t>Tori’s newspaper prints something negative about the governor.  Which document allowed her to do this?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642350" cy="4535488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The Virginia Statute for Religious Freedom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Jamestown Charters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Virginia Declaration of Rights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document was written before 1607?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The Virginia Declaration of Rights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Virginia Statute for Religious Freedom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The Jamestown Charters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first system of representative government in Virginia was the—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 b="1"/>
              <a:t>A</a:t>
            </a:r>
            <a:r>
              <a:rPr lang="en-US" sz="5400"/>
              <a:t>	Virginia Assembly</a:t>
            </a:r>
          </a:p>
          <a:p>
            <a:pPr>
              <a:buFontTx/>
              <a:buNone/>
            </a:pPr>
            <a:r>
              <a:rPr lang="en-US" sz="5400" b="1"/>
              <a:t>B</a:t>
            </a:r>
            <a:r>
              <a:rPr lang="en-US" sz="5400"/>
              <a:t>	Parliament</a:t>
            </a:r>
          </a:p>
          <a:p>
            <a:pPr>
              <a:buFontTx/>
              <a:buNone/>
            </a:pPr>
            <a:r>
              <a:rPr lang="en-US" sz="5400" b="1"/>
              <a:t>C</a:t>
            </a:r>
            <a:r>
              <a:rPr lang="en-US" sz="5400"/>
              <a:t>	Council</a:t>
            </a:r>
          </a:p>
          <a:p>
            <a:pPr>
              <a:buFontTx/>
              <a:buNone/>
            </a:pPr>
            <a:r>
              <a:rPr lang="en-US" sz="5400" b="1"/>
              <a:t>D</a:t>
            </a:r>
            <a:r>
              <a:rPr lang="en-US" sz="5400"/>
              <a:t>	Congress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wrote the Virginia Declaration of Rights? 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Thomas Jefferson</a:t>
            </a:r>
          </a:p>
          <a:p>
            <a:pPr>
              <a:buFontTx/>
              <a:buNone/>
            </a:pPr>
            <a:r>
              <a:rPr lang="en-US" sz="5400"/>
              <a:t>B	George Washington</a:t>
            </a:r>
          </a:p>
          <a:p>
            <a:pPr>
              <a:buFontTx/>
              <a:buNone/>
            </a:pPr>
            <a:r>
              <a:rPr lang="en-US" sz="5400"/>
              <a:t>C	James Madison</a:t>
            </a:r>
          </a:p>
          <a:p>
            <a:pPr>
              <a:buFontTx/>
              <a:buNone/>
            </a:pPr>
            <a:r>
              <a:rPr lang="en-US" sz="5400"/>
              <a:t>D	George Mason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 the 1600s, the only citizens who could vote were—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/>
              <a:t>A 	indentured servants</a:t>
            </a:r>
          </a:p>
          <a:p>
            <a:pPr>
              <a:buFontTx/>
              <a:buNone/>
            </a:pPr>
            <a:r>
              <a:rPr lang="en-US" sz="4800"/>
              <a:t>B	African people</a:t>
            </a:r>
          </a:p>
          <a:p>
            <a:pPr>
              <a:buFontTx/>
              <a:buNone/>
            </a:pPr>
            <a:r>
              <a:rPr lang="en-US" sz="4800"/>
              <a:t>C	adult men</a:t>
            </a:r>
          </a:p>
          <a:p>
            <a:pPr>
              <a:buFontTx/>
              <a:buNone/>
            </a:pPr>
            <a:r>
              <a:rPr lang="en-US" sz="4800"/>
              <a:t>D	Powhatan Indians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first elected legislative body in America was the—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/>
              <a:t>A	Virginia House of 	Burgesses</a:t>
            </a:r>
          </a:p>
          <a:p>
            <a:pPr>
              <a:buFontTx/>
              <a:buNone/>
            </a:pPr>
            <a:r>
              <a:rPr lang="en-US" sz="4400"/>
              <a:t>B	Congress of the United 	States</a:t>
            </a:r>
          </a:p>
          <a:p>
            <a:pPr>
              <a:buFontTx/>
              <a:buNone/>
            </a:pPr>
            <a:r>
              <a:rPr lang="en-US" sz="4400"/>
              <a:t>C	Parliament of England</a:t>
            </a:r>
          </a:p>
          <a:p>
            <a:pPr>
              <a:buFontTx/>
              <a:buNone/>
            </a:pPr>
            <a:r>
              <a:rPr lang="en-US" sz="4400"/>
              <a:t>D	Virginia Company of 	London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42350" cy="868363"/>
          </a:xfrm>
        </p:spPr>
        <p:txBody>
          <a:bodyPr/>
          <a:lstStyle/>
          <a:p>
            <a:r>
              <a:rPr lang="en-US" sz="2800"/>
              <a:t>Which document stated that all Virginians should have certain rights including freedom of religion and freedom of the press?</a:t>
            </a:r>
            <a:r>
              <a:rPr lang="en-US" sz="3600"/>
              <a:t> 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/>
              <a:t>A	Declaration of Independence</a:t>
            </a:r>
          </a:p>
          <a:p>
            <a:pPr>
              <a:buFontTx/>
              <a:buNone/>
            </a:pPr>
            <a:r>
              <a:rPr lang="en-US" sz="4000"/>
              <a:t>B	Virginia Declaration of Rights</a:t>
            </a:r>
          </a:p>
          <a:p>
            <a:pPr>
              <a:buFontTx/>
              <a:buNone/>
            </a:pPr>
            <a:r>
              <a:rPr lang="en-US" sz="4000"/>
              <a:t>C	Virginia Statute of Religious 	Freedom</a:t>
            </a:r>
          </a:p>
          <a:p>
            <a:pPr>
              <a:buFontTx/>
              <a:buNone/>
            </a:pPr>
            <a:r>
              <a:rPr lang="en-US" sz="4000"/>
              <a:t>D	Bill of Rights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Virginia House of Burgesses later became and continues today as the—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/>
              <a:t>A	Governor’s Council</a:t>
            </a:r>
          </a:p>
          <a:p>
            <a:pPr>
              <a:buFontTx/>
              <a:buNone/>
            </a:pPr>
            <a:r>
              <a:rPr lang="en-US" sz="4800"/>
              <a:t>B	General Assembly</a:t>
            </a:r>
          </a:p>
          <a:p>
            <a:pPr>
              <a:buFontTx/>
              <a:buNone/>
            </a:pPr>
            <a:r>
              <a:rPr lang="en-US" sz="4800"/>
              <a:t>C	United Nations</a:t>
            </a:r>
          </a:p>
          <a:p>
            <a:pPr>
              <a:buFontTx/>
              <a:buNone/>
            </a:pPr>
            <a:r>
              <a:rPr lang="en-US" sz="4800"/>
              <a:t>D	House of Commons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is known as the “Father of Our Country”? 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5400"/>
              <a:t>A	Thomas Jefferson</a:t>
            </a:r>
          </a:p>
          <a:p>
            <a:pPr>
              <a:buFontTx/>
              <a:buNone/>
            </a:pPr>
            <a:r>
              <a:rPr lang="en-US" sz="5400"/>
              <a:t>B	George Washington</a:t>
            </a:r>
          </a:p>
          <a:p>
            <a:pPr>
              <a:buFontTx/>
              <a:buNone/>
            </a:pPr>
            <a:r>
              <a:rPr lang="en-US" sz="5400"/>
              <a:t>C	James Madison</a:t>
            </a:r>
          </a:p>
          <a:p>
            <a:pPr>
              <a:buFontTx/>
              <a:buNone/>
            </a:pPr>
            <a:r>
              <a:rPr lang="en-US" sz="5400"/>
              <a:t>D	George Mason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Richmond, the capital of Virginia, is located on the—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York River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James River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Rappahannock River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Potomac River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was NOT a Virginian?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George Mason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James Madison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John Adams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George Washington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64575" cy="868363"/>
          </a:xfrm>
        </p:spPr>
        <p:txBody>
          <a:bodyPr/>
          <a:lstStyle/>
          <a:p>
            <a:r>
              <a:rPr lang="en-US" sz="2800"/>
              <a:t>In 1619, the people from Virginia’s counties voted for representatives to America’s first elected government.  The government was called—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House of Commons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Senate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Congress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House of Burgesses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is known as the “Father of the Constitution”? 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/>
              <a:t>A	Thomas Jefferson</a:t>
            </a:r>
          </a:p>
          <a:p>
            <a:pPr>
              <a:buFontTx/>
              <a:buNone/>
            </a:pPr>
            <a:r>
              <a:rPr lang="en-US" sz="4800"/>
              <a:t>B	George Washington</a:t>
            </a:r>
          </a:p>
          <a:p>
            <a:pPr>
              <a:buFontTx/>
              <a:buNone/>
            </a:pPr>
            <a:r>
              <a:rPr lang="en-US" sz="4800"/>
              <a:t>C	James Madison</a:t>
            </a:r>
          </a:p>
          <a:p>
            <a:pPr>
              <a:buFontTx/>
              <a:buNone/>
            </a:pPr>
            <a:r>
              <a:rPr lang="en-US" sz="4800"/>
              <a:t>D	George Mason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was the first African American elected to be governor in Virginia?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Arthur R. Ashe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L. Douglas Wilder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Harry F. Byrd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George Mason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Virginia region is known for having the federal and state government?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5400"/>
              <a:t>Coastal Plains 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Piedmont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Appalachian Plateau</a:t>
            </a:r>
          </a:p>
          <a:p>
            <a:pPr marL="609600" indent="-609600">
              <a:buFontTx/>
              <a:buAutoNum type="alphaUcPeriod"/>
            </a:pPr>
            <a:r>
              <a:rPr lang="en-US" sz="5400"/>
              <a:t>Blue Ridge Mountains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shows the correct order in which these documents were written?</a:t>
            </a:r>
          </a:p>
        </p:txBody>
      </p:sp>
      <p:sp>
        <p:nvSpPr>
          <p:cNvPr id="432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6563"/>
            <a:ext cx="5464175" cy="4962525"/>
          </a:xfrm>
        </p:spPr>
        <p:txBody>
          <a:bodyPr/>
          <a:lstStyle/>
          <a:p>
            <a:pPr marL="533400" indent="-533400">
              <a:buFontTx/>
              <a:buAutoNum type="arabicParenR"/>
            </a:pPr>
            <a:r>
              <a:rPr lang="en-US" sz="4000"/>
              <a:t>The Charters</a:t>
            </a:r>
          </a:p>
          <a:p>
            <a:pPr marL="533400" indent="-533400">
              <a:buFontTx/>
              <a:buAutoNum type="arabicParenR"/>
            </a:pPr>
            <a:r>
              <a:rPr lang="en-US" sz="4000"/>
              <a:t>The Constitution</a:t>
            </a:r>
          </a:p>
          <a:p>
            <a:pPr marL="533400" indent="-533400">
              <a:buFontTx/>
              <a:buAutoNum type="arabicParenR"/>
            </a:pPr>
            <a:r>
              <a:rPr lang="en-US" sz="4000"/>
              <a:t>The Declaration of Rights</a:t>
            </a:r>
          </a:p>
          <a:p>
            <a:pPr marL="533400" indent="-533400">
              <a:buFontTx/>
              <a:buAutoNum type="arabicParenR"/>
            </a:pPr>
            <a:endParaRPr lang="en-US" sz="4000"/>
          </a:p>
        </p:txBody>
      </p:sp>
      <p:sp>
        <p:nvSpPr>
          <p:cNvPr id="4321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706563"/>
            <a:ext cx="2720975" cy="4962525"/>
          </a:xfrm>
        </p:spPr>
        <p:txBody>
          <a:bodyPr/>
          <a:lstStyle/>
          <a:p>
            <a:pPr marL="533400" indent="-533400">
              <a:buFontTx/>
              <a:buAutoNum type="alphaUcPeriod"/>
            </a:pPr>
            <a:r>
              <a:rPr lang="en-US" sz="4000"/>
              <a:t>1, 2, 3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1, 3, 2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2, 3, 1</a:t>
            </a:r>
          </a:p>
          <a:p>
            <a:pPr marL="533400" indent="-533400">
              <a:buFontTx/>
              <a:buAutoNum type="alphaUcPeriod"/>
            </a:pPr>
            <a:r>
              <a:rPr lang="en-US" sz="4000"/>
              <a:t>3, 2, 1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42350" cy="868363"/>
          </a:xfrm>
        </p:spPr>
        <p:txBody>
          <a:bodyPr/>
          <a:lstStyle/>
          <a:p>
            <a:r>
              <a:rPr lang="en-US" sz="3600"/>
              <a:t>Which person has participated in the executive branch of Virginia’s government?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6000"/>
              <a:t>Arthur Ashe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Harry F. Byrd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Maggie L. Walker</a:t>
            </a:r>
          </a:p>
          <a:p>
            <a:pPr marL="609600" indent="-609600">
              <a:buFontTx/>
              <a:buAutoNum type="alphaUcPeriod"/>
            </a:pPr>
            <a:r>
              <a:rPr lang="en-US" sz="6000"/>
              <a:t>James A. Lafayette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Which two documents did Thomas Jefferson write?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Virginia Declaration of Rights and Virginia Statute of Religious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Constitution of the United States and the Jamestown Charters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 Statute for Religious Freedom and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Bill of Rights and the Emancipation Proclamation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Much of the employment in Northern Virginia is related to—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The coal mining industry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Activities of the federal government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iron and steel industry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Building and repairing ships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.S. flag design template">
  <a:themeElements>
    <a:clrScheme name="U.S. flag design template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U.S. flag design templat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U.S. flag design template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U.S. flag design template</Template>
  <TotalTime>314</TotalTime>
  <Words>2129</Words>
  <Application>Microsoft Office PowerPoint</Application>
  <PresentationFormat>On-screen Show (4:3)</PresentationFormat>
  <Paragraphs>459</Paragraphs>
  <Slides>90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90</vt:i4>
      </vt:variant>
    </vt:vector>
  </HeadingPairs>
  <TitlesOfParts>
    <vt:vector size="95" baseType="lpstr">
      <vt:lpstr>Times New Roman</vt:lpstr>
      <vt:lpstr>Arial</vt:lpstr>
      <vt:lpstr>Verdana</vt:lpstr>
      <vt:lpstr>Wingdings</vt:lpstr>
      <vt:lpstr>U.S. flag design template</vt:lpstr>
      <vt:lpstr>Virginia Government</vt:lpstr>
      <vt:lpstr>Which two documents served as models for the Constitution and the Bill of Rights?</vt:lpstr>
      <vt:lpstr>L. Douglas Wilder was part of which Virginia branch of government?</vt:lpstr>
      <vt:lpstr>Which was an accomplishment of George Mason?</vt:lpstr>
      <vt:lpstr>Which document discusses freedom of religion, freedom of press, and says that all Virginians have certain rights?</vt:lpstr>
      <vt:lpstr>Which is true about the Virginia and the federal government today?</vt:lpstr>
      <vt:lpstr>The governor of Virginia is in charge of which branch today? </vt:lpstr>
      <vt:lpstr>Which document stated that all Virginians should have certain rights including freedom of religion and freedom of the press? </vt:lpstr>
      <vt:lpstr>Which two documents did Thomas Jefferson write?</vt:lpstr>
      <vt:lpstr>What are the two parts of the modern General Assembly?</vt:lpstr>
      <vt:lpstr>The Virginia Statute for Religious Freedom was the basis for --</vt:lpstr>
      <vt:lpstr>Why does the federal government have a significant impact on Virginia’s economy? </vt:lpstr>
      <vt:lpstr>Which document was the basis for the First Amendment to the Constitution of the United States, the amendment that protects religious freedom? </vt:lpstr>
      <vt:lpstr>Which is NOT a reason that George Washington is called the Father of Our Country?</vt:lpstr>
      <vt:lpstr>James Madison is known as --</vt:lpstr>
      <vt:lpstr>Which branch of Virginia government makes state laws? </vt:lpstr>
      <vt:lpstr>This list is describing—</vt:lpstr>
      <vt:lpstr>What are the two parts of the General Assembly called?</vt:lpstr>
      <vt:lpstr>Which branch of Virginia government makes sure state laws are carried out? </vt:lpstr>
      <vt:lpstr>Who wrote the Virginia Declaration of Rights?</vt:lpstr>
      <vt:lpstr>Who heads the executive branch of Virginia state government? </vt:lpstr>
      <vt:lpstr>Which shows the governments of Virginia in the correct order from past to present?</vt:lpstr>
      <vt:lpstr>Which branch of Virginia government decides cases about people accused of breaking the law? </vt:lpstr>
      <vt:lpstr>What type of government was the new nation after the American Revolution?</vt:lpstr>
      <vt:lpstr>Which of the following describes Virginia’s government right after Brown v. the Board of Education?</vt:lpstr>
      <vt:lpstr>What is today’s legislative branch of Virginia government called?</vt:lpstr>
      <vt:lpstr>Who issued the charters for the first Jamestown colony?</vt:lpstr>
      <vt:lpstr>Which document says that the right to govern belongs to the people, not to Kings?</vt:lpstr>
      <vt:lpstr>Which is true about the first Jamestown colonists?</vt:lpstr>
      <vt:lpstr>Who helped to modernize Virginia state government?</vt:lpstr>
      <vt:lpstr>The governor is the head of which branch of Virginia government today?</vt:lpstr>
      <vt:lpstr>Which is a job that the governor has today?</vt:lpstr>
      <vt:lpstr>In modern Virginia government, the legislative branch does which job?</vt:lpstr>
      <vt:lpstr>This list is describing which branch of modern Virginia government?</vt:lpstr>
      <vt:lpstr>Which is another name for a division’s citizen representative in colonial Virginia?</vt:lpstr>
      <vt:lpstr>Today, the House of Delegates and the Senate make up the—</vt:lpstr>
      <vt:lpstr>Which is true about Virginia’s government today?</vt:lpstr>
      <vt:lpstr>Ideas expressed in the Virginia Declaration of Rights and the Virginia Statute for Religious Freedom served as models for the— </vt:lpstr>
      <vt:lpstr>How are George Mason and Thomas Jefferson alike?</vt:lpstr>
      <vt:lpstr>What document gave the English permission to start colonies in the New World?</vt:lpstr>
      <vt:lpstr>Who provided strong leadership for future presidents?</vt:lpstr>
      <vt:lpstr>Which is true about Virginia’s government?</vt:lpstr>
      <vt:lpstr>Who wrote the Virginia Declaration of Rights? </vt:lpstr>
      <vt:lpstr>The Virginia Declaration of Rights discusses all of the following except— </vt:lpstr>
      <vt:lpstr>According to the charters, English settlers in the New World— </vt:lpstr>
      <vt:lpstr>Which does NOT describe why James Madison is known as the Father of the Constitution?</vt:lpstr>
      <vt:lpstr>James Madison was known for his great skills at—</vt:lpstr>
      <vt:lpstr>The Virginia Statue for Religious Freedom and the Declaration of Independence are the same because they both— </vt:lpstr>
      <vt:lpstr>What document was the basis for the First Amendment of the Constitution? </vt:lpstr>
      <vt:lpstr>In Virginia’s government today, who makes sure the state laws are carried out? </vt:lpstr>
      <vt:lpstr>Sarah made this list, but needs a  title.  Which would be her BEST choice? </vt:lpstr>
      <vt:lpstr>Which first gave settlers a chance to control their own government?</vt:lpstr>
      <vt:lpstr>Who was considered a citizen in Jamestown?</vt:lpstr>
      <vt:lpstr>Which document first granted Virginians the right to freedom of the press?</vt:lpstr>
      <vt:lpstr>Who was not part of the first Virginia Assembly? </vt:lpstr>
      <vt:lpstr>How many branches of government are in the Virginia government today? </vt:lpstr>
      <vt:lpstr>Which is still true about Virginia’s government today?</vt:lpstr>
      <vt:lpstr>What do the Virginia Declaration of Rights and the Virginia Statute for Religious Freedom have in common?</vt:lpstr>
      <vt:lpstr>Who is known as the “Father of the Constitution?” </vt:lpstr>
      <vt:lpstr>Which branch of government is responsible for making state laws? </vt:lpstr>
      <vt:lpstr>Which of the following does NOT describe James Madison? </vt:lpstr>
      <vt:lpstr>The House of Burgesses became the— </vt:lpstr>
      <vt:lpstr>Which does NOT describe the judicial branch of state government today? </vt:lpstr>
      <vt:lpstr>Which was true about adult males in the Jamestown colony?</vt:lpstr>
      <vt:lpstr>Marcus chooses to go to a new church.  Which allows him to do this?</vt:lpstr>
      <vt:lpstr>Which Founding Father is correctly matched with his contribution to the New Nation? </vt:lpstr>
      <vt:lpstr>The new type of government started by the United States after the American Revolution was based upon a— </vt:lpstr>
      <vt:lpstr>The head of the legislative branch of government today is the—</vt:lpstr>
      <vt:lpstr>This headline would have been printed in the—</vt:lpstr>
      <vt:lpstr>Who granted the charters for colonization at Jamestown? </vt:lpstr>
      <vt:lpstr>What could go in the empty box?</vt:lpstr>
      <vt:lpstr>Which of these was true of both Jamestown government and Virginia government today?</vt:lpstr>
      <vt:lpstr>Who wrote the Virginia Statute for Religious Freedom? </vt:lpstr>
      <vt:lpstr>Tori’s newspaper prints something negative about the governor.  Which document allowed her to do this?</vt:lpstr>
      <vt:lpstr>Which document was written before 1607?</vt:lpstr>
      <vt:lpstr>The first system of representative government in Virginia was the—</vt:lpstr>
      <vt:lpstr>Who wrote the Virginia Declaration of Rights? </vt:lpstr>
      <vt:lpstr>In the 1600s, the only citizens who could vote were—</vt:lpstr>
      <vt:lpstr>The first elected legislative body in America was the—</vt:lpstr>
      <vt:lpstr>The Virginia House of Burgesses later became and continues today as the—</vt:lpstr>
      <vt:lpstr>Who is known as the “Father of Our Country”? </vt:lpstr>
      <vt:lpstr>Richmond, the capital of Virginia, is located on the—</vt:lpstr>
      <vt:lpstr>Who was NOT a Virginian?</vt:lpstr>
      <vt:lpstr>In 1619, the people from Virginia’s counties voted for representatives to America’s first elected government.  The government was called—</vt:lpstr>
      <vt:lpstr>Who is known as the “Father of the Constitution”? </vt:lpstr>
      <vt:lpstr>Who was the first African American elected to be governor in Virginia?</vt:lpstr>
      <vt:lpstr>Which Virginia region is known for having the federal and state government?</vt:lpstr>
      <vt:lpstr>Which shows the correct order in which these documents were written?</vt:lpstr>
      <vt:lpstr>Which person has participated in the executive branch of Virginia’s government?</vt:lpstr>
      <vt:lpstr>Much of the employment in Northern Virginia is related to—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Government</dc:title>
  <dc:subject/>
  <dc:creator>Kate Wolfe</dc:creator>
  <cp:keywords/>
  <dc:description/>
  <cp:lastModifiedBy>Newport News Public Schools</cp:lastModifiedBy>
  <cp:revision>9</cp:revision>
  <dcterms:created xsi:type="dcterms:W3CDTF">2007-05-10T16:09:10Z</dcterms:created>
  <dcterms:modified xsi:type="dcterms:W3CDTF">2009-10-23T01:32:22Z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TC011408301033</vt:lpwstr>
  </property>
</Properties>
</file>