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365" r:id="rId5"/>
    <p:sldId id="261" r:id="rId6"/>
    <p:sldId id="350" r:id="rId7"/>
    <p:sldId id="319" r:id="rId8"/>
    <p:sldId id="344" r:id="rId9"/>
    <p:sldId id="296" r:id="rId10"/>
    <p:sldId id="364" r:id="rId11"/>
    <p:sldId id="369" r:id="rId12"/>
    <p:sldId id="349" r:id="rId13"/>
    <p:sldId id="295" r:id="rId14"/>
    <p:sldId id="262" r:id="rId15"/>
    <p:sldId id="371" r:id="rId16"/>
    <p:sldId id="263" r:id="rId17"/>
    <p:sldId id="264" r:id="rId18"/>
    <p:sldId id="298" r:id="rId19"/>
    <p:sldId id="363" r:id="rId20"/>
    <p:sldId id="360" r:id="rId21"/>
    <p:sldId id="303" r:id="rId22"/>
    <p:sldId id="265" r:id="rId23"/>
    <p:sldId id="317" r:id="rId24"/>
    <p:sldId id="266" r:id="rId25"/>
    <p:sldId id="267" r:id="rId26"/>
    <p:sldId id="276" r:id="rId27"/>
    <p:sldId id="268" r:id="rId28"/>
    <p:sldId id="281" r:id="rId29"/>
    <p:sldId id="366" r:id="rId30"/>
    <p:sldId id="269" r:id="rId31"/>
    <p:sldId id="270" r:id="rId32"/>
    <p:sldId id="271" r:id="rId33"/>
    <p:sldId id="292" r:id="rId34"/>
    <p:sldId id="272" r:id="rId35"/>
    <p:sldId id="297" r:id="rId36"/>
    <p:sldId id="273" r:id="rId37"/>
    <p:sldId id="293" r:id="rId38"/>
    <p:sldId id="274" r:id="rId39"/>
    <p:sldId id="275" r:id="rId40"/>
    <p:sldId id="277" r:id="rId41"/>
    <p:sldId id="278" r:id="rId42"/>
    <p:sldId id="314" r:id="rId43"/>
    <p:sldId id="279" r:id="rId44"/>
    <p:sldId id="309" r:id="rId45"/>
    <p:sldId id="280" r:id="rId46"/>
    <p:sldId id="282" r:id="rId47"/>
    <p:sldId id="305" r:id="rId48"/>
    <p:sldId id="283" r:id="rId49"/>
    <p:sldId id="284" r:id="rId50"/>
    <p:sldId id="285" r:id="rId51"/>
    <p:sldId id="308" r:id="rId52"/>
    <p:sldId id="287" r:id="rId53"/>
    <p:sldId id="321" r:id="rId54"/>
    <p:sldId id="288" r:id="rId55"/>
    <p:sldId id="302" r:id="rId56"/>
    <p:sldId id="289" r:id="rId57"/>
    <p:sldId id="291" r:id="rId58"/>
    <p:sldId id="294" r:id="rId59"/>
    <p:sldId id="299" r:id="rId60"/>
    <p:sldId id="300" r:id="rId61"/>
    <p:sldId id="286" r:id="rId62"/>
    <p:sldId id="301" r:id="rId63"/>
    <p:sldId id="337" r:id="rId64"/>
    <p:sldId id="311" r:id="rId65"/>
    <p:sldId id="304" r:id="rId66"/>
    <p:sldId id="306" r:id="rId67"/>
    <p:sldId id="316" r:id="rId68"/>
    <p:sldId id="307" r:id="rId69"/>
    <p:sldId id="310" r:id="rId70"/>
    <p:sldId id="312" r:id="rId71"/>
    <p:sldId id="313" r:id="rId72"/>
    <p:sldId id="315" r:id="rId73"/>
    <p:sldId id="318" r:id="rId74"/>
    <p:sldId id="320" r:id="rId75"/>
    <p:sldId id="336" r:id="rId76"/>
    <p:sldId id="322" r:id="rId77"/>
    <p:sldId id="323" r:id="rId78"/>
    <p:sldId id="324" r:id="rId79"/>
    <p:sldId id="325" r:id="rId80"/>
    <p:sldId id="326" r:id="rId81"/>
    <p:sldId id="327" r:id="rId82"/>
    <p:sldId id="328" r:id="rId83"/>
    <p:sldId id="329" r:id="rId84"/>
    <p:sldId id="330" r:id="rId85"/>
    <p:sldId id="331" r:id="rId86"/>
    <p:sldId id="355" r:id="rId87"/>
    <p:sldId id="332" r:id="rId88"/>
    <p:sldId id="333" r:id="rId89"/>
    <p:sldId id="334" r:id="rId90"/>
    <p:sldId id="335" r:id="rId91"/>
    <p:sldId id="338" r:id="rId92"/>
    <p:sldId id="367" r:id="rId93"/>
    <p:sldId id="339" r:id="rId94"/>
    <p:sldId id="340" r:id="rId95"/>
    <p:sldId id="362" r:id="rId96"/>
    <p:sldId id="341" r:id="rId97"/>
    <p:sldId id="342" r:id="rId98"/>
    <p:sldId id="376" r:id="rId99"/>
    <p:sldId id="351" r:id="rId100"/>
    <p:sldId id="343" r:id="rId101"/>
    <p:sldId id="374" r:id="rId102"/>
    <p:sldId id="356" r:id="rId103"/>
    <p:sldId id="345" r:id="rId104"/>
    <p:sldId id="346" r:id="rId105"/>
    <p:sldId id="370" r:id="rId106"/>
    <p:sldId id="347" r:id="rId107"/>
    <p:sldId id="373" r:id="rId108"/>
    <p:sldId id="348" r:id="rId109"/>
    <p:sldId id="352" r:id="rId110"/>
    <p:sldId id="353" r:id="rId111"/>
    <p:sldId id="354" r:id="rId112"/>
    <p:sldId id="357" r:id="rId113"/>
    <p:sldId id="358" r:id="rId114"/>
    <p:sldId id="359" r:id="rId115"/>
    <p:sldId id="361" r:id="rId116"/>
    <p:sldId id="290" r:id="rId117"/>
    <p:sldId id="368" r:id="rId118"/>
    <p:sldId id="372" r:id="rId119"/>
    <p:sldId id="375" r:id="rId1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000000"/>
    <a:srgbClr val="009900"/>
    <a:srgbClr val="333333"/>
    <a:srgbClr val="808080"/>
    <a:srgbClr val="5F5F5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466" autoAdjust="0"/>
    <p:restoredTop sz="90923" autoAdjust="0"/>
  </p:normalViewPr>
  <p:slideViewPr>
    <p:cSldViewPr>
      <p:cViewPr varScale="1">
        <p:scale>
          <a:sx n="76" d="100"/>
          <a:sy n="76" d="100"/>
        </p:scale>
        <p:origin x="-84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1524000"/>
            <a:ext cx="6096000" cy="1879600"/>
          </a:xfrm>
        </p:spPr>
        <p:txBody>
          <a:bodyPr anchor="b"/>
          <a:lstStyle>
            <a:lvl1pPr>
              <a:lnSpc>
                <a:spcPct val="95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11350" y="4076700"/>
            <a:ext cx="5861050" cy="1257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CCA51E9-B26F-4C9A-9A36-CBFD9DB622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9311CF-0196-4436-9454-730755564F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A1ADAB-03EC-4787-9351-2DA7B0DDF4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F27C760-0247-413A-BA03-A57EF55A74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2514600"/>
            <a:ext cx="38100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8912F50-7D54-4B8D-9297-C1432843A4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7772400" cy="171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381500"/>
            <a:ext cx="7772400" cy="1714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D86F7A5-24A2-42B4-930F-73FB865145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9EBE5-890C-4B17-A4C3-E2607BB65A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64355-5129-4C1F-BCDF-F0EE956E60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401286-A822-4A02-BD80-93D5B0A78A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F13353-DB33-4A50-AB32-C6CA048D5C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BB749E-8E2A-4F1B-A6B6-B1242ACF70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B40174-CFE5-447B-93C2-291C6BBA82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3E877F-9ACA-427A-AE01-79E3844298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13ACD9-DFFD-4126-ADED-4CB1090F4D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772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C802E31-9B5E-44CF-93F5-7A3F14D6795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44" name="FormatShape" descr="SKIIN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9.jpeg"/><Relationship Id="rId2" Type="http://schemas.openxmlformats.org/officeDocument/2006/relationships/hyperlink" Target="http://images.google.com/imgres?imgurl=http://www.madlantern.com/clipart/clips/barnyard/barn.jpg&amp;imgrefurl=http://www.madlantern.com/clipart/barnyard.htm&amp;h=171&amp;w=243&amp;sz=11&amp;hl=en&amp;start=4&amp;tbnid=uLe3DvufCcX-4M:&amp;tbnh=77&amp;tbnw=110&amp;prev=/images%3Fq%3Dbarn%26svnum%3D10%26hl%3Den%26lr%3D%26sa%3DN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images.google.com/imgres?imgurl=http://www.sm5sxl.net/~mats/graphics/images/clipart/logos/house.png&amp;imgrefurl=http://soscs.blogspot.com/2006_05_01_soscs_archive.html&amp;h=204&amp;w=202&amp;sz=2&amp;hl=en&amp;start=5&amp;tbnid=iT7eJLc4HpT9tM:&amp;tbnh=105&amp;tbnw=104&amp;prev=/images%3Fq%3Dhouse%2Bclip%2Bart%26svnum%3D10%26hl%3Den%26lr%3D" TargetMode="External"/><Relationship Id="rId5" Type="http://schemas.openxmlformats.org/officeDocument/2006/relationships/image" Target="../media/image8.jpeg"/><Relationship Id="rId4" Type="http://schemas.openxmlformats.org/officeDocument/2006/relationships/hyperlink" Target="http://images.google.com/imgres?imgurl=http://www.jimatwell.com/images/images/AT%2520church%2520ch%252016_jpg.jpg&amp;imgrefurl=http://www.jimatwell.com/images/pages/AT%2520church%2520ch%252016_jpg.htm&amp;h=800&amp;w=1026&amp;sz=151&amp;hl=en&amp;start=4&amp;tbnid=z82m-4rvaAuI0M:&amp;tbnh=117&amp;tbnw=150&amp;prev=/images%3Fq%3Dchurch%26svnum%3D10%26hl%3Den%26lr%3D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Virginia Studies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Potpourri Challenge</a:t>
            </a:r>
          </a:p>
          <a:p>
            <a:r>
              <a:rPr lang="en-US"/>
              <a:t>May Madness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Number 1 points to—</a:t>
            </a:r>
          </a:p>
        </p:txBody>
      </p:sp>
      <p:graphicFrame>
        <p:nvGraphicFramePr>
          <p:cNvPr id="138244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0" y="1752600"/>
          <a:ext cx="9220200" cy="4251325"/>
        </p:xfrm>
        <a:graphic>
          <a:graphicData uri="http://schemas.openxmlformats.org/presentationml/2006/ole">
            <p:oleObj spid="_x0000_s138244" name="Drawing" r:id="rId3" imgW="8534520" imgH="3933720" progId="Presentations.Drawing.11">
              <p:embed/>
            </p:oleObj>
          </a:graphicData>
        </a:graphic>
      </p:graphicFrame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85800" indent="-685800" algn="l"/>
            <a:r>
              <a:rPr lang="en-US" sz="4000" b="1"/>
              <a:t>Cities near railroad centers—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057400"/>
            <a:ext cx="7772400" cy="3051175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4000"/>
              <a:t>Usually only had a few businesses</a:t>
            </a:r>
          </a:p>
          <a:p>
            <a:pPr marL="609600" indent="-609600">
              <a:buFontTx/>
              <a:buAutoNum type="alphaUcPeriod"/>
            </a:pPr>
            <a:r>
              <a:rPr lang="en-US" sz="4000"/>
              <a:t>Could not afford to start schools</a:t>
            </a:r>
          </a:p>
          <a:p>
            <a:pPr marL="609600" indent="-609600">
              <a:buFontTx/>
              <a:buAutoNum type="alphaUcPeriod"/>
            </a:pPr>
            <a:r>
              <a:rPr lang="en-US" sz="4000"/>
              <a:t>Grew in population and jobs</a:t>
            </a:r>
          </a:p>
          <a:p>
            <a:pPr marL="609600" indent="-609600">
              <a:buFontTx/>
              <a:buAutoNum type="alphaUcPeriod"/>
            </a:pPr>
            <a:r>
              <a:rPr lang="en-US" sz="4000"/>
              <a:t>Were always by the coast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/>
              <a:t>What is a peninsula?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953000"/>
          </a:xfrm>
        </p:spPr>
        <p:txBody>
          <a:bodyPr/>
          <a:lstStyle/>
          <a:p>
            <a:pPr marL="609600" indent="-609600">
              <a:buFont typeface="Wingdings" pitchFamily="2" charset="2"/>
              <a:buAutoNum type="alphaUcPeriod"/>
            </a:pPr>
            <a:r>
              <a:rPr lang="en-US" sz="4000"/>
              <a:t>A piece of land bordered by water on three sides.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4000"/>
              <a:t>A body of water bordered by land on three sides.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4000"/>
              <a:t>An elevated piece of land with a flattened top.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4000"/>
              <a:t>A large land-mass.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/>
              <a:t>“No work, no eat” is an example of—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057525"/>
            <a:ext cx="7772400" cy="3038475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4000"/>
              <a:t>An economic venture</a:t>
            </a:r>
          </a:p>
          <a:p>
            <a:pPr marL="609600" indent="-609600">
              <a:buFontTx/>
              <a:buAutoNum type="alphaUcPeriod"/>
            </a:pPr>
            <a:r>
              <a:rPr lang="en-US" sz="4000"/>
              <a:t>A forced work program</a:t>
            </a:r>
          </a:p>
          <a:p>
            <a:pPr marL="609600" indent="-609600">
              <a:buFontTx/>
              <a:buAutoNum type="alphaUcPeriod"/>
            </a:pPr>
            <a:r>
              <a:rPr lang="en-US" sz="4000"/>
              <a:t>A governmental charter</a:t>
            </a:r>
          </a:p>
          <a:p>
            <a:pPr marL="609600" indent="-609600">
              <a:buFontTx/>
              <a:buAutoNum type="alphaUcPeriod"/>
            </a:pPr>
            <a:r>
              <a:rPr lang="en-US" sz="4000"/>
              <a:t>An elementary principle</a:t>
            </a: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/>
              <a:t>Which crop became important in Virginia again after Reconstruction?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362200"/>
            <a:ext cx="7772400" cy="3249613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6000"/>
              <a:t>Corn</a:t>
            </a:r>
          </a:p>
          <a:p>
            <a:pPr marL="609600" indent="-609600">
              <a:buFontTx/>
              <a:buAutoNum type="alphaUcPeriod"/>
            </a:pPr>
            <a:r>
              <a:rPr lang="en-US" sz="6000"/>
              <a:t>Cotton</a:t>
            </a:r>
          </a:p>
          <a:p>
            <a:pPr marL="609600" indent="-609600">
              <a:buFontTx/>
              <a:buAutoNum type="alphaUcPeriod"/>
            </a:pPr>
            <a:r>
              <a:rPr lang="en-US" sz="6000"/>
              <a:t>Sugar</a:t>
            </a:r>
          </a:p>
          <a:p>
            <a:pPr marL="609600" indent="-609600">
              <a:buFontTx/>
              <a:buAutoNum type="alphaUcPeriod"/>
            </a:pPr>
            <a:r>
              <a:rPr lang="en-US" sz="6000"/>
              <a:t>Tobacco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algn="l"/>
            <a:r>
              <a:rPr lang="en-US" sz="4000" b="1"/>
              <a:t>Which of these was NOT something the English were trying to find in North America?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743200"/>
            <a:ext cx="7772400" cy="2736850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4800"/>
              <a:t>Raw materials</a:t>
            </a:r>
          </a:p>
          <a:p>
            <a:pPr marL="609600" indent="-609600">
              <a:buFontTx/>
              <a:buAutoNum type="alphaUcPeriod"/>
            </a:pPr>
            <a:r>
              <a:rPr lang="en-US" sz="4800"/>
              <a:t>Silk and spices</a:t>
            </a:r>
          </a:p>
          <a:p>
            <a:pPr marL="609600" indent="-609600">
              <a:buFontTx/>
              <a:buAutoNum type="alphaUcPeriod"/>
            </a:pPr>
            <a:r>
              <a:rPr lang="en-US" sz="4800"/>
              <a:t>Gold and silver</a:t>
            </a:r>
          </a:p>
          <a:p>
            <a:pPr marL="609600" indent="-609600">
              <a:buFontTx/>
              <a:buAutoNum type="alphaUcPeriod"/>
            </a:pPr>
            <a:r>
              <a:rPr lang="en-US" sz="4800"/>
              <a:t>New markets for trade</a:t>
            </a: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i="1"/>
              <a:t>Which of the following is NOT true about the rivers in Virginia?</a:t>
            </a:r>
            <a:r>
              <a:rPr lang="en-US" sz="4000"/>
              <a:t> 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572000"/>
          </a:xfrm>
        </p:spPr>
        <p:txBody>
          <a:bodyPr/>
          <a:lstStyle/>
          <a:p>
            <a:pPr marL="609600" indent="-609600">
              <a:buFont typeface="Wingdings" pitchFamily="2" charset="2"/>
              <a:buAutoNum type="alphaUcPeriod"/>
            </a:pPr>
            <a:r>
              <a:rPr lang="en-US" sz="3600"/>
              <a:t>They provided food.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3600"/>
              <a:t>They provided a pathway for exploration in Virginia.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3600"/>
              <a:t>People in Virginia did not like to settle on the rivers.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3600"/>
              <a:t>You cannot sail past a river’s Fall Line.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14400"/>
            <a:ext cx="8229600" cy="1143000"/>
          </a:xfrm>
        </p:spPr>
        <p:txBody>
          <a:bodyPr/>
          <a:lstStyle/>
          <a:p>
            <a:pPr algn="l"/>
            <a:r>
              <a:rPr lang="en-US" sz="4000" b="1"/>
              <a:t>Because the English wanted to gain money in the New World, their settlement there was a—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359150"/>
            <a:ext cx="7772400" cy="2736850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4400"/>
              <a:t>Religious venture</a:t>
            </a:r>
          </a:p>
          <a:p>
            <a:pPr marL="609600" indent="-609600">
              <a:buFontTx/>
              <a:buAutoNum type="alphaUcPeriod"/>
            </a:pPr>
            <a:r>
              <a:rPr lang="en-US" sz="4400"/>
              <a:t>Physical venture</a:t>
            </a:r>
          </a:p>
          <a:p>
            <a:pPr marL="609600" indent="-609600">
              <a:buFontTx/>
              <a:buAutoNum type="alphaUcPeriod"/>
            </a:pPr>
            <a:r>
              <a:rPr lang="en-US" sz="4400"/>
              <a:t>Economic venture</a:t>
            </a:r>
          </a:p>
          <a:p>
            <a:pPr marL="609600" indent="-609600">
              <a:buFontTx/>
              <a:buAutoNum type="alphaUcPeriod"/>
            </a:pPr>
            <a:r>
              <a:rPr lang="en-US" sz="4400"/>
              <a:t>Agricultural venture</a:t>
            </a: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/>
              <a:t>What is at Number 2?</a:t>
            </a:r>
          </a:p>
        </p:txBody>
      </p:sp>
      <p:graphicFrame>
        <p:nvGraphicFramePr>
          <p:cNvPr id="147459" name="Object 3"/>
          <p:cNvGraphicFramePr>
            <a:graphicFrameLocks noChangeAspect="1"/>
          </p:cNvGraphicFramePr>
          <p:nvPr>
            <p:ph idx="1"/>
          </p:nvPr>
        </p:nvGraphicFramePr>
        <p:xfrm>
          <a:off x="457200" y="1981200"/>
          <a:ext cx="8318500" cy="3976688"/>
        </p:xfrm>
        <a:graphic>
          <a:graphicData uri="http://schemas.openxmlformats.org/presentationml/2006/ole">
            <p:oleObj spid="_x0000_s147459" name="Drawing" r:id="rId3" imgW="8867880" imgH="4343400" progId="Presentations.Drawing.11">
              <p:embed/>
            </p:oleObj>
          </a:graphicData>
        </a:graphic>
      </p:graphicFrame>
      <p:sp>
        <p:nvSpPr>
          <p:cNvPr id="147460" name="Text Box 4"/>
          <p:cNvSpPr txBox="1">
            <a:spLocks noChangeArrowheads="1"/>
          </p:cNvSpPr>
          <p:nvPr/>
        </p:nvSpPr>
        <p:spPr bwMode="auto">
          <a:xfrm>
            <a:off x="7315200" y="1981200"/>
            <a:ext cx="53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/>
              <a:t>1</a:t>
            </a:r>
          </a:p>
        </p:txBody>
      </p:sp>
      <p:sp>
        <p:nvSpPr>
          <p:cNvPr id="147461" name="Text Box 5"/>
          <p:cNvSpPr txBox="1">
            <a:spLocks noChangeArrowheads="1"/>
          </p:cNvSpPr>
          <p:nvPr/>
        </p:nvSpPr>
        <p:spPr bwMode="auto">
          <a:xfrm>
            <a:off x="7391400" y="2590800"/>
            <a:ext cx="38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/>
              <a:t>2</a:t>
            </a:r>
          </a:p>
        </p:txBody>
      </p:sp>
      <p:sp>
        <p:nvSpPr>
          <p:cNvPr id="147462" name="Text Box 6"/>
          <p:cNvSpPr txBox="1">
            <a:spLocks noChangeArrowheads="1"/>
          </p:cNvSpPr>
          <p:nvPr/>
        </p:nvSpPr>
        <p:spPr bwMode="auto">
          <a:xfrm>
            <a:off x="7924800" y="3124200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200"/>
              <a:t>3</a:t>
            </a:r>
          </a:p>
        </p:txBody>
      </p:sp>
      <p:sp>
        <p:nvSpPr>
          <p:cNvPr id="147463" name="Text Box 7"/>
          <p:cNvSpPr txBox="1">
            <a:spLocks noChangeArrowheads="1"/>
          </p:cNvSpPr>
          <p:nvPr/>
        </p:nvSpPr>
        <p:spPr bwMode="auto">
          <a:xfrm>
            <a:off x="8229600" y="4343400"/>
            <a:ext cx="38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/>
              <a:t>4</a:t>
            </a: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38200"/>
            <a:ext cx="8229600" cy="1143000"/>
          </a:xfrm>
        </p:spPr>
        <p:txBody>
          <a:bodyPr/>
          <a:lstStyle/>
          <a:p>
            <a:pPr algn="l"/>
            <a:r>
              <a:rPr lang="en-US" sz="4000" b="1"/>
              <a:t>Jamestown, the first permanent English settlement in North America was established in—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0"/>
            <a:ext cx="8229600" cy="3535363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4400"/>
              <a:t>1606</a:t>
            </a:r>
          </a:p>
          <a:p>
            <a:pPr marL="609600" indent="-609600">
              <a:buFontTx/>
              <a:buAutoNum type="alphaUcPeriod"/>
            </a:pPr>
            <a:r>
              <a:rPr lang="en-US" sz="4400"/>
              <a:t>1607</a:t>
            </a:r>
          </a:p>
          <a:p>
            <a:pPr marL="609600" indent="-609600">
              <a:buFontTx/>
              <a:buAutoNum type="alphaUcPeriod"/>
            </a:pPr>
            <a:r>
              <a:rPr lang="en-US" sz="4400"/>
              <a:t>1608</a:t>
            </a:r>
          </a:p>
          <a:p>
            <a:pPr marL="609600" indent="-609600">
              <a:buFontTx/>
              <a:buAutoNum type="alphaUcPeriod"/>
            </a:pPr>
            <a:r>
              <a:rPr lang="en-US" sz="4400"/>
              <a:t>1609</a:t>
            </a: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/>
              <a:t> When the settlers FIRST arrived in Jamestown, it was—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438400"/>
            <a:ext cx="7772400" cy="2857500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4800"/>
              <a:t>A peninsula</a:t>
            </a:r>
          </a:p>
          <a:p>
            <a:pPr marL="609600" indent="-609600">
              <a:buFontTx/>
              <a:buAutoNum type="alphaUcPeriod"/>
            </a:pPr>
            <a:r>
              <a:rPr lang="en-US" sz="4800"/>
              <a:t>An island</a:t>
            </a:r>
          </a:p>
          <a:p>
            <a:pPr marL="609600" indent="-609600">
              <a:buFontTx/>
              <a:buAutoNum type="alphaUcPeriod"/>
            </a:pPr>
            <a:r>
              <a:rPr lang="en-US" sz="4800"/>
              <a:t>A desert</a:t>
            </a:r>
          </a:p>
          <a:p>
            <a:pPr marL="609600" indent="-609600">
              <a:buFontTx/>
              <a:buAutoNum type="alphaUcPeriod"/>
            </a:pPr>
            <a:r>
              <a:rPr lang="en-US" sz="4800"/>
              <a:t>A mountain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i="1"/>
              <a:t>The Rappahannock River runs through—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lphaUcPeriod"/>
            </a:pPr>
            <a:r>
              <a:rPr lang="en-US" sz="4800"/>
              <a:t>Fredericksburg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4800"/>
              <a:t>Yorktown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4800"/>
              <a:t>Jamestown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4800"/>
              <a:t>Potomac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/>
              <a:t>Which of these could be added to the list?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057400"/>
            <a:ext cx="4038600" cy="4525963"/>
          </a:xfrm>
        </p:spPr>
        <p:txBody>
          <a:bodyPr/>
          <a:lstStyle/>
          <a:p>
            <a:pPr marL="533400" indent="-533400" algn="ctr">
              <a:lnSpc>
                <a:spcPct val="90000"/>
              </a:lnSpc>
              <a:buFontTx/>
              <a:buNone/>
            </a:pPr>
            <a:r>
              <a:rPr lang="en-US" b="1">
                <a:latin typeface="Comic Sans MS" pitchFamily="66" charset="0"/>
              </a:rPr>
              <a:t>Reasons to Settle Jamestown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endParaRPr lang="en-US" b="1">
              <a:latin typeface="Comic Sans MS" pitchFamily="66" charset="0"/>
            </a:endParaRP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>
                <a:latin typeface="Comic Sans MS" pitchFamily="66" charset="0"/>
              </a:rPr>
              <a:t>Water was deep enough to dock ships.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>
                <a:latin typeface="Comic Sans MS" pitchFamily="66" charset="0"/>
              </a:rPr>
              <a:t>Thought they had a fresh supply of water.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>
                <a:latin typeface="Comic Sans MS" pitchFamily="66" charset="0"/>
              </a:rPr>
              <a:t>______________</a:t>
            </a:r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3117850"/>
            <a:ext cx="3814762" cy="297815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Tx/>
              <a:buAutoNum type="alphaUcPeriod"/>
            </a:pPr>
            <a:r>
              <a:rPr lang="en-US"/>
              <a:t>Gold and silver were plentiful</a:t>
            </a:r>
          </a:p>
          <a:p>
            <a:pPr marL="533400" indent="-533400">
              <a:lnSpc>
                <a:spcPct val="90000"/>
              </a:lnSpc>
              <a:buFontTx/>
              <a:buAutoNum type="alphaUcPeriod"/>
            </a:pPr>
            <a:r>
              <a:rPr lang="en-US"/>
              <a:t>American Indians invited them to land</a:t>
            </a:r>
          </a:p>
          <a:p>
            <a:pPr marL="533400" indent="-533400">
              <a:lnSpc>
                <a:spcPct val="90000"/>
              </a:lnSpc>
              <a:buFontTx/>
              <a:buAutoNum type="alphaUcPeriod"/>
            </a:pPr>
            <a:r>
              <a:rPr lang="en-US"/>
              <a:t>The Spanish were nearby to help</a:t>
            </a:r>
          </a:p>
          <a:p>
            <a:pPr marL="533400" indent="-533400">
              <a:lnSpc>
                <a:spcPct val="90000"/>
              </a:lnSpc>
              <a:buFontTx/>
              <a:buAutoNum type="alphaUcPeriod"/>
            </a:pPr>
            <a:r>
              <a:rPr lang="en-US"/>
              <a:t>Area could be easily defended</a:t>
            </a:r>
          </a:p>
        </p:txBody>
      </p:sp>
      <p:sp>
        <p:nvSpPr>
          <p:cNvPr id="126981" name="Text Box 5"/>
          <p:cNvSpPr txBox="1">
            <a:spLocks noChangeArrowheads="1"/>
          </p:cNvSpPr>
          <p:nvPr/>
        </p:nvSpPr>
        <p:spPr bwMode="auto">
          <a:xfrm>
            <a:off x="6537325" y="19415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1800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/>
              <a:t>Which of the following could be added to the list?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3238500"/>
            <a:ext cx="3814763" cy="2857500"/>
          </a:xfrm>
        </p:spPr>
        <p:txBody>
          <a:bodyPr/>
          <a:lstStyle/>
          <a:p>
            <a:pPr marL="533400" indent="-533400" algn="ctr">
              <a:lnSpc>
                <a:spcPct val="90000"/>
              </a:lnSpc>
              <a:buFontTx/>
              <a:buNone/>
            </a:pPr>
            <a:r>
              <a:rPr lang="en-US" b="1">
                <a:latin typeface="Comic Sans MS" pitchFamily="66" charset="0"/>
              </a:rPr>
              <a:t>Hardships Faced in Jamestown</a:t>
            </a:r>
          </a:p>
          <a:p>
            <a:pPr marL="533400" indent="-533400">
              <a:lnSpc>
                <a:spcPct val="90000"/>
              </a:lnSpc>
              <a:buFontTx/>
              <a:buNone/>
            </a:pPr>
            <a:endParaRPr lang="en-US" b="1">
              <a:latin typeface="Comic Sans MS" pitchFamily="66" charset="0"/>
            </a:endParaRP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>
                <a:latin typeface="Comic Sans MS" pitchFamily="66" charset="0"/>
              </a:rPr>
              <a:t>Unsafe drinking water</a:t>
            </a:r>
          </a:p>
          <a:p>
            <a:pPr marL="533400" indent="-533400">
              <a:lnSpc>
                <a:spcPct val="90000"/>
              </a:lnSpc>
              <a:buFontTx/>
              <a:buAutoNum type="arabicPeriod"/>
            </a:pPr>
            <a:r>
              <a:rPr lang="en-US">
                <a:latin typeface="Comic Sans MS" pitchFamily="66" charset="0"/>
              </a:rPr>
              <a:t>Starvation and disease</a:t>
            </a:r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2514600"/>
            <a:ext cx="3814762" cy="35814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Tx/>
              <a:buAutoNum type="alphaUcPeriod"/>
            </a:pPr>
            <a:r>
              <a:rPr lang="en-US"/>
              <a:t>Spanish attacked the settlement several times.</a:t>
            </a:r>
          </a:p>
          <a:p>
            <a:pPr marL="533400" indent="-533400">
              <a:lnSpc>
                <a:spcPct val="90000"/>
              </a:lnSpc>
              <a:buFontTx/>
              <a:buAutoNum type="alphaUcPeriod"/>
            </a:pPr>
            <a:r>
              <a:rPr lang="en-US"/>
              <a:t>Tobacco would not grow.</a:t>
            </a:r>
          </a:p>
          <a:p>
            <a:pPr marL="533400" indent="-533400">
              <a:lnSpc>
                <a:spcPct val="90000"/>
              </a:lnSpc>
              <a:buFontTx/>
              <a:buAutoNum type="alphaUcPeriod"/>
            </a:pPr>
            <a:r>
              <a:rPr lang="en-US"/>
              <a:t>Settlers lacked skills to survive.</a:t>
            </a:r>
          </a:p>
          <a:p>
            <a:pPr marL="533400" indent="-533400">
              <a:lnSpc>
                <a:spcPct val="90000"/>
              </a:lnSpc>
              <a:buFontTx/>
              <a:buAutoNum type="alphaUcPeriod"/>
            </a:pPr>
            <a:r>
              <a:rPr lang="en-US"/>
              <a:t>Settlers grew too much corn instead of looking for gold.</a:t>
            </a:r>
          </a:p>
          <a:p>
            <a:pPr marL="533400" indent="-533400">
              <a:lnSpc>
                <a:spcPct val="90000"/>
              </a:lnSpc>
              <a:buFontTx/>
              <a:buAutoNum type="alphaUcPeriod"/>
            </a:pPr>
            <a:endParaRPr lang="en-US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/>
              <a:t>Self-sustaining agriculture means a colony—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209800"/>
            <a:ext cx="8229600" cy="3611563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4000"/>
              <a:t>Supports itself through trade</a:t>
            </a:r>
          </a:p>
          <a:p>
            <a:pPr marL="609600" indent="-609600">
              <a:buFontTx/>
              <a:buAutoNum type="alphaUcPeriod"/>
            </a:pPr>
            <a:r>
              <a:rPr lang="en-US" sz="4000"/>
              <a:t>Waits for supply ships to come</a:t>
            </a:r>
          </a:p>
          <a:p>
            <a:pPr marL="609600" indent="-609600">
              <a:buFontTx/>
              <a:buAutoNum type="alphaUcPeriod"/>
            </a:pPr>
            <a:r>
              <a:rPr lang="en-US" sz="4000"/>
              <a:t>Grows enough food to keep itself alive</a:t>
            </a:r>
          </a:p>
          <a:p>
            <a:pPr marL="609600" indent="-609600">
              <a:buFontTx/>
              <a:buAutoNum type="alphaUcPeriod"/>
            </a:pPr>
            <a:r>
              <a:rPr lang="en-US" sz="4000"/>
              <a:t>Steals food from other settlements</a:t>
            </a: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The Jamestown settlers traveled from numbers—</a:t>
            </a:r>
          </a:p>
        </p:txBody>
      </p:sp>
      <p:graphicFrame>
        <p:nvGraphicFramePr>
          <p:cNvPr id="132099" name="Object 3"/>
          <p:cNvGraphicFramePr>
            <a:graphicFrameLocks noChangeAspect="1"/>
          </p:cNvGraphicFramePr>
          <p:nvPr>
            <p:ph idx="1"/>
          </p:nvPr>
        </p:nvGraphicFramePr>
        <p:xfrm>
          <a:off x="228600" y="1371600"/>
          <a:ext cx="8458200" cy="5260975"/>
        </p:xfrm>
        <a:graphic>
          <a:graphicData uri="http://schemas.openxmlformats.org/presentationml/2006/ole">
            <p:oleObj spid="_x0000_s132099" name="Drawing" r:id="rId3" imgW="7410600" imgH="4610160" progId="Presentations.Drawing.11">
              <p:embed/>
            </p:oleObj>
          </a:graphicData>
        </a:graphic>
      </p:graphicFrame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i="1"/>
              <a:t>The James River is located on number—</a:t>
            </a:r>
          </a:p>
        </p:txBody>
      </p:sp>
      <p:graphicFrame>
        <p:nvGraphicFramePr>
          <p:cNvPr id="133123" name="Object 3"/>
          <p:cNvGraphicFramePr>
            <a:graphicFrameLocks noChangeAspect="1"/>
          </p:cNvGraphicFramePr>
          <p:nvPr>
            <p:ph idx="1"/>
          </p:nvPr>
        </p:nvGraphicFramePr>
        <p:xfrm>
          <a:off x="825500" y="2514600"/>
          <a:ext cx="7493000" cy="3581400"/>
        </p:xfrm>
        <a:graphic>
          <a:graphicData uri="http://schemas.openxmlformats.org/presentationml/2006/ole">
            <p:oleObj spid="_x0000_s133123" name="Drawing" r:id="rId3" imgW="8867880" imgH="4343400" progId="Presentations.Drawing.11">
              <p:embed/>
            </p:oleObj>
          </a:graphicData>
        </a:graphic>
      </p:graphicFrame>
      <p:sp>
        <p:nvSpPr>
          <p:cNvPr id="133124" name="Text Box 4"/>
          <p:cNvSpPr txBox="1">
            <a:spLocks noChangeArrowheads="1"/>
          </p:cNvSpPr>
          <p:nvPr/>
        </p:nvSpPr>
        <p:spPr bwMode="auto">
          <a:xfrm>
            <a:off x="7315200" y="1981200"/>
            <a:ext cx="60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/>
              <a:t>1</a:t>
            </a:r>
          </a:p>
        </p:txBody>
      </p:sp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7391400" y="2590800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/>
              <a:t>2</a:t>
            </a:r>
          </a:p>
        </p:txBody>
      </p:sp>
      <p:sp>
        <p:nvSpPr>
          <p:cNvPr id="133126" name="Text Box 6"/>
          <p:cNvSpPr txBox="1">
            <a:spLocks noChangeArrowheads="1"/>
          </p:cNvSpPr>
          <p:nvPr/>
        </p:nvSpPr>
        <p:spPr bwMode="auto">
          <a:xfrm>
            <a:off x="7848600" y="3124200"/>
            <a:ext cx="38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/>
              <a:t>3</a:t>
            </a:r>
          </a:p>
        </p:txBody>
      </p:sp>
      <p:sp>
        <p:nvSpPr>
          <p:cNvPr id="133127" name="Text Box 7"/>
          <p:cNvSpPr txBox="1">
            <a:spLocks noChangeArrowheads="1"/>
          </p:cNvSpPr>
          <p:nvPr/>
        </p:nvSpPr>
        <p:spPr bwMode="auto">
          <a:xfrm>
            <a:off x="8229600" y="4343400"/>
            <a:ext cx="457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/>
              <a:t>4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i="1"/>
              <a:t>Which of the following is NOT true about the Chesapeake Bay?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7772400" cy="3581400"/>
          </a:xfrm>
        </p:spPr>
        <p:txBody>
          <a:bodyPr/>
          <a:lstStyle/>
          <a:p>
            <a:pPr marL="609600" indent="-609600">
              <a:buFont typeface="Wingdings" pitchFamily="2" charset="2"/>
              <a:buAutoNum type="alphaUcPeriod"/>
            </a:pPr>
            <a:r>
              <a:rPr lang="en-US" sz="4400"/>
              <a:t>It provided a safe harbor.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4400"/>
              <a:t>It was a source of transportation.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4400"/>
              <a:t>It is where many rivers in Virginia start.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4400"/>
              <a:t>It is a source of food.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>
                <a:latin typeface="PosterBodoni BT" pitchFamily="18" charset="0"/>
              </a:rPr>
              <a:t>What did the First Americans use to make their clothes?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6000"/>
              <a:t>Leaves</a:t>
            </a:r>
          </a:p>
          <a:p>
            <a:pPr marL="609600" indent="-609600">
              <a:buFontTx/>
              <a:buAutoNum type="alphaUcPeriod"/>
            </a:pPr>
            <a:r>
              <a:rPr lang="en-US" sz="6000"/>
              <a:t>Deerskins</a:t>
            </a:r>
          </a:p>
          <a:p>
            <a:pPr marL="609600" indent="-609600">
              <a:buFontTx/>
              <a:buAutoNum type="alphaUcPeriod"/>
            </a:pPr>
            <a:r>
              <a:rPr lang="en-US" sz="6000"/>
              <a:t>Bark</a:t>
            </a:r>
          </a:p>
          <a:p>
            <a:pPr marL="609600" indent="-609600">
              <a:buFontTx/>
              <a:buAutoNum type="alphaUcPeriod"/>
            </a:pPr>
            <a:r>
              <a:rPr lang="en-US" sz="6000"/>
              <a:t>Cotton</a:t>
            </a: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i="1"/>
              <a:t>The York River is located on number—</a:t>
            </a:r>
          </a:p>
        </p:txBody>
      </p:sp>
      <p:graphicFrame>
        <p:nvGraphicFramePr>
          <p:cNvPr id="142339" name="Object 3"/>
          <p:cNvGraphicFramePr>
            <a:graphicFrameLocks noChangeAspect="1"/>
          </p:cNvGraphicFramePr>
          <p:nvPr>
            <p:ph idx="1"/>
          </p:nvPr>
        </p:nvGraphicFramePr>
        <p:xfrm>
          <a:off x="825500" y="2514600"/>
          <a:ext cx="7493000" cy="3581400"/>
        </p:xfrm>
        <a:graphic>
          <a:graphicData uri="http://schemas.openxmlformats.org/presentationml/2006/ole">
            <p:oleObj spid="_x0000_s142339" name="Drawing" r:id="rId3" imgW="8867880" imgH="4343400" progId="Presentations.Drawing.11">
              <p:embed/>
            </p:oleObj>
          </a:graphicData>
        </a:graphic>
      </p:graphicFrame>
      <p:sp>
        <p:nvSpPr>
          <p:cNvPr id="142340" name="Text Box 4"/>
          <p:cNvSpPr txBox="1">
            <a:spLocks noChangeArrowheads="1"/>
          </p:cNvSpPr>
          <p:nvPr/>
        </p:nvSpPr>
        <p:spPr bwMode="auto">
          <a:xfrm>
            <a:off x="7315200" y="1981200"/>
            <a:ext cx="53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/>
              <a:t>1</a:t>
            </a:r>
          </a:p>
        </p:txBody>
      </p:sp>
      <p:sp>
        <p:nvSpPr>
          <p:cNvPr id="142341" name="Text Box 5"/>
          <p:cNvSpPr txBox="1">
            <a:spLocks noChangeArrowheads="1"/>
          </p:cNvSpPr>
          <p:nvPr/>
        </p:nvSpPr>
        <p:spPr bwMode="auto">
          <a:xfrm>
            <a:off x="7391400" y="2590800"/>
            <a:ext cx="38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/>
              <a:t>2</a:t>
            </a:r>
          </a:p>
        </p:txBody>
      </p:sp>
      <p:sp>
        <p:nvSpPr>
          <p:cNvPr id="142342" name="Text Box 6"/>
          <p:cNvSpPr txBox="1">
            <a:spLocks noChangeArrowheads="1"/>
          </p:cNvSpPr>
          <p:nvPr/>
        </p:nvSpPr>
        <p:spPr bwMode="auto">
          <a:xfrm>
            <a:off x="7924800" y="3124200"/>
            <a:ext cx="409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3200"/>
              <a:t>3</a:t>
            </a:r>
          </a:p>
        </p:txBody>
      </p:sp>
      <p:sp>
        <p:nvSpPr>
          <p:cNvPr id="142343" name="Text Box 7"/>
          <p:cNvSpPr txBox="1">
            <a:spLocks noChangeArrowheads="1"/>
          </p:cNvSpPr>
          <p:nvPr/>
        </p:nvSpPr>
        <p:spPr bwMode="auto">
          <a:xfrm>
            <a:off x="8229600" y="4343400"/>
            <a:ext cx="381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200"/>
              <a:t>4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i="1"/>
              <a:t>All of the following are true about the Eastern Shore EXCEPT—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4495800"/>
          </a:xfrm>
        </p:spPr>
        <p:txBody>
          <a:bodyPr/>
          <a:lstStyle/>
          <a:p>
            <a:pPr marL="609600" indent="-609600">
              <a:buFont typeface="Wingdings" pitchFamily="2" charset="2"/>
              <a:buAutoNum type="alphaUcPeriod"/>
            </a:pPr>
            <a:r>
              <a:rPr lang="en-US" sz="3600"/>
              <a:t>It is a peninsula.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3600"/>
              <a:t>It is bordered by the Chesapeake Bay to the west.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3600"/>
              <a:t>It is bordered by the Atlantic Ocean to the southwest.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3600"/>
              <a:t>It is a part of Virginia.</a:t>
            </a:r>
          </a:p>
          <a:p>
            <a:pPr marL="609600" indent="-609600">
              <a:buFont typeface="Wingdings" pitchFamily="2" charset="2"/>
              <a:buAutoNum type="alphaUcPeriod"/>
            </a:pPr>
            <a:endParaRPr lang="en-US" sz="3600"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/>
              <a:t>Rivers flow—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lphaUcPeriod"/>
            </a:pPr>
            <a:r>
              <a:rPr lang="en-US" sz="3600"/>
              <a:t>Uphill to the mountains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3600"/>
              <a:t>Downhill to the sea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3600"/>
              <a:t>Around in a circular motion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3600"/>
              <a:t>Away from the center of the Earth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/>
              <a:t>Furnishing raw materials means—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3581400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4400"/>
              <a:t>Getting natural resources</a:t>
            </a:r>
          </a:p>
          <a:p>
            <a:pPr marL="609600" indent="-609600">
              <a:buFontTx/>
              <a:buAutoNum type="alphaUcPeriod"/>
            </a:pPr>
            <a:r>
              <a:rPr lang="en-US" sz="4400"/>
              <a:t>Selling capital resources</a:t>
            </a:r>
          </a:p>
          <a:p>
            <a:pPr marL="609600" indent="-609600">
              <a:buFontTx/>
              <a:buAutoNum type="alphaUcPeriod"/>
            </a:pPr>
            <a:r>
              <a:rPr lang="en-US" sz="4400"/>
              <a:t>Establishing new markets for trade</a:t>
            </a:r>
          </a:p>
          <a:p>
            <a:pPr marL="609600" indent="-609600">
              <a:buFontTx/>
              <a:buAutoNum type="alphaUcPeriod"/>
            </a:pPr>
            <a:r>
              <a:rPr lang="en-US" sz="4400"/>
              <a:t>Finding places to build houses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algn="l"/>
            <a:r>
              <a:rPr lang="en-US" sz="4000" b="1">
                <a:latin typeface="PosterBodoni BT" pitchFamily="18" charset="0"/>
              </a:rPr>
              <a:t>If some First Americans were eating this meal, the season would be—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981200"/>
            <a:ext cx="4038600" cy="3992563"/>
          </a:xfrm>
        </p:spPr>
        <p:txBody>
          <a:bodyPr/>
          <a:lstStyle/>
          <a:p>
            <a:pPr marL="533400" indent="-533400">
              <a:buFontTx/>
              <a:buAutoNum type="alphaUcPeriod"/>
            </a:pPr>
            <a:r>
              <a:rPr lang="en-US" sz="5400"/>
              <a:t>Fall</a:t>
            </a:r>
          </a:p>
          <a:p>
            <a:pPr marL="533400" indent="-533400">
              <a:buFontTx/>
              <a:buAutoNum type="alphaUcPeriod"/>
            </a:pPr>
            <a:r>
              <a:rPr lang="en-US" sz="5400"/>
              <a:t>Winter</a:t>
            </a:r>
          </a:p>
          <a:p>
            <a:pPr marL="533400" indent="-533400">
              <a:buFontTx/>
              <a:buAutoNum type="alphaUcPeriod"/>
            </a:pPr>
            <a:r>
              <a:rPr lang="en-US" sz="5400"/>
              <a:t>Spring</a:t>
            </a:r>
          </a:p>
          <a:p>
            <a:pPr marL="533400" indent="-533400">
              <a:buFontTx/>
              <a:buAutoNum type="alphaUcPeriod"/>
            </a:pPr>
            <a:r>
              <a:rPr lang="en-US" sz="5400"/>
              <a:t>Summer</a:t>
            </a:r>
          </a:p>
        </p:txBody>
      </p:sp>
      <p:graphicFrame>
        <p:nvGraphicFramePr>
          <p:cNvPr id="6758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3810000" y="4876800"/>
          <a:ext cx="5334000" cy="1685925"/>
        </p:xfrm>
        <a:graphic>
          <a:graphicData uri="http://schemas.openxmlformats.org/presentationml/2006/ole">
            <p:oleObj spid="_x0000_s67588" name="Drawing" r:id="rId3" imgW="4943520" imgH="1562040" progId="Presentations.Drawing.11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85800"/>
            <a:ext cx="7010400" cy="1527175"/>
          </a:xfrm>
        </p:spPr>
        <p:txBody>
          <a:bodyPr/>
          <a:lstStyle/>
          <a:p>
            <a:pPr algn="l"/>
            <a:r>
              <a:rPr lang="en-US" sz="4000" b="1"/>
              <a:t>Charlie has some seafood and he works on an army base.  Where does Charlie MOST likely live?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3124200"/>
            <a:ext cx="7010400" cy="3581400"/>
          </a:xfrm>
        </p:spPr>
        <p:txBody>
          <a:bodyPr/>
          <a:lstStyle/>
          <a:p>
            <a:pPr marL="571500" indent="-571500">
              <a:lnSpc>
                <a:spcPct val="90000"/>
              </a:lnSpc>
              <a:buFont typeface="Wingdings" pitchFamily="2" charset="2"/>
              <a:buAutoNum type="alphaUcPeriod"/>
            </a:pPr>
            <a:r>
              <a:rPr lang="en-US"/>
              <a:t>Coastal Plains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AutoNum type="alphaUcPeriod"/>
            </a:pPr>
            <a:endParaRPr lang="en-US"/>
          </a:p>
          <a:p>
            <a:pPr marL="571500" indent="-571500">
              <a:lnSpc>
                <a:spcPct val="90000"/>
              </a:lnSpc>
              <a:buFont typeface="Wingdings" pitchFamily="2" charset="2"/>
              <a:buAutoNum type="alphaUcPeriod"/>
            </a:pPr>
            <a:r>
              <a:rPr lang="en-US"/>
              <a:t>Piedmont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AutoNum type="alphaUcPeriod"/>
            </a:pPr>
            <a:endParaRPr lang="en-US"/>
          </a:p>
          <a:p>
            <a:pPr marL="571500" indent="-571500">
              <a:lnSpc>
                <a:spcPct val="90000"/>
              </a:lnSpc>
              <a:buFont typeface="Wingdings" pitchFamily="2" charset="2"/>
              <a:buAutoNum type="alphaUcPeriod"/>
            </a:pPr>
            <a:r>
              <a:rPr lang="en-US"/>
              <a:t>Blue Ridge Mountains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AutoNum type="alphaUcPeriod"/>
            </a:pPr>
            <a:endParaRPr lang="en-US"/>
          </a:p>
          <a:p>
            <a:pPr marL="571500" indent="-571500">
              <a:lnSpc>
                <a:spcPct val="90000"/>
              </a:lnSpc>
              <a:buFont typeface="Wingdings" pitchFamily="2" charset="2"/>
              <a:buAutoNum type="alphaUcPeriod"/>
            </a:pPr>
            <a:r>
              <a:rPr lang="en-US"/>
              <a:t>Valley and Ridge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The triangle shows—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752600"/>
            <a:ext cx="3276600" cy="4648200"/>
          </a:xfrm>
        </p:spPr>
        <p:txBody>
          <a:bodyPr/>
          <a:lstStyle/>
          <a:p>
            <a:pPr marL="533400" indent="-533400">
              <a:buFont typeface="Wingdings" pitchFamily="2" charset="2"/>
              <a:buAutoNum type="alphaUcPeriod"/>
            </a:pPr>
            <a:r>
              <a:rPr lang="en-US" sz="2800"/>
              <a:t>The Chesapeake Bay</a:t>
            </a:r>
          </a:p>
          <a:p>
            <a:pPr marL="533400" indent="-533400">
              <a:buFont typeface="Wingdings" pitchFamily="2" charset="2"/>
              <a:buAutoNum type="alphaUcPeriod"/>
            </a:pPr>
            <a:r>
              <a:rPr lang="en-US" sz="2800"/>
              <a:t>The James River</a:t>
            </a:r>
          </a:p>
          <a:p>
            <a:pPr marL="533400" indent="-533400">
              <a:buFont typeface="Wingdings" pitchFamily="2" charset="2"/>
              <a:buAutoNum type="alphaUcPeriod"/>
            </a:pPr>
            <a:r>
              <a:rPr lang="en-US" sz="2800"/>
              <a:t>The Atlantic Ocean</a:t>
            </a:r>
          </a:p>
          <a:p>
            <a:pPr marL="533400" indent="-533400">
              <a:buFont typeface="Wingdings" pitchFamily="2" charset="2"/>
              <a:buAutoNum type="alphaUcPeriod"/>
            </a:pPr>
            <a:r>
              <a:rPr lang="en-US" sz="2800"/>
              <a:t>The Rappahannock River</a:t>
            </a:r>
          </a:p>
        </p:txBody>
      </p:sp>
      <p:graphicFrame>
        <p:nvGraphicFramePr>
          <p:cNvPr id="145412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2895600" y="2366963"/>
          <a:ext cx="6400800" cy="3516312"/>
        </p:xfrm>
        <a:graphic>
          <a:graphicData uri="http://schemas.openxmlformats.org/presentationml/2006/ole">
            <p:oleObj spid="_x0000_s145412" name="Drawing" r:id="rId3" imgW="7715160" imgH="4238640" progId="Presentations.Drawing.11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The Fall Line is between which two regions?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905000"/>
            <a:ext cx="7010400" cy="4800600"/>
          </a:xfrm>
        </p:spPr>
        <p:txBody>
          <a:bodyPr/>
          <a:lstStyle/>
          <a:p>
            <a:pPr marL="571500" indent="-571500">
              <a:buFont typeface="Wingdings" pitchFamily="2" charset="2"/>
              <a:buAutoNum type="alphaUcPeriod"/>
            </a:pPr>
            <a:r>
              <a:rPr lang="en-US"/>
              <a:t>Coastal Plains &amp; Valley and Ridge</a:t>
            </a:r>
          </a:p>
          <a:p>
            <a:pPr marL="571500" indent="-571500">
              <a:buFont typeface="Wingdings" pitchFamily="2" charset="2"/>
              <a:buAutoNum type="alphaUcPeriod"/>
            </a:pPr>
            <a:endParaRPr lang="en-US"/>
          </a:p>
          <a:p>
            <a:pPr marL="571500" indent="-571500">
              <a:buFont typeface="Wingdings" pitchFamily="2" charset="2"/>
              <a:buAutoNum type="alphaUcPeriod"/>
            </a:pPr>
            <a:r>
              <a:rPr lang="en-US"/>
              <a:t>Valley &amp; Ridge and Blue Ridge Mountains</a:t>
            </a:r>
          </a:p>
          <a:p>
            <a:pPr marL="571500" indent="-571500">
              <a:buFont typeface="Wingdings" pitchFamily="2" charset="2"/>
              <a:buAutoNum type="alphaUcPeriod"/>
            </a:pPr>
            <a:endParaRPr lang="en-US"/>
          </a:p>
          <a:p>
            <a:pPr marL="571500" indent="-571500">
              <a:buFont typeface="Wingdings" pitchFamily="2" charset="2"/>
              <a:buAutoNum type="alphaUcPeriod"/>
            </a:pPr>
            <a:r>
              <a:rPr lang="en-US"/>
              <a:t>Piedmont &amp; Coastal Plains</a:t>
            </a:r>
          </a:p>
          <a:p>
            <a:pPr marL="571500" indent="-571500">
              <a:buFont typeface="Wingdings" pitchFamily="2" charset="2"/>
              <a:buAutoNum type="alphaUcPeriod"/>
            </a:pPr>
            <a:endParaRPr lang="en-US"/>
          </a:p>
          <a:p>
            <a:pPr marL="571500" indent="-571500">
              <a:buFont typeface="Wingdings" pitchFamily="2" charset="2"/>
              <a:buAutoNum type="alphaUcPeriod"/>
            </a:pPr>
            <a:r>
              <a:rPr lang="en-US"/>
              <a:t>Appalachian Plateau &amp; Blue Ridge Mountains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/>
              <a:t> The Blue Ridge Mountains—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362200"/>
            <a:ext cx="8077200" cy="4114800"/>
          </a:xfrm>
        </p:spPr>
        <p:txBody>
          <a:bodyPr/>
          <a:lstStyle/>
          <a:p>
            <a:pPr marL="571500" indent="-571500">
              <a:buFont typeface="Wingdings" pitchFamily="2" charset="2"/>
              <a:buAutoNum type="alphaUcPeriod"/>
            </a:pPr>
            <a:r>
              <a:rPr lang="en-US" sz="4000"/>
              <a:t>Contain the Chesapeake Bay</a:t>
            </a:r>
          </a:p>
          <a:p>
            <a:pPr marL="571500" indent="-571500">
              <a:buFont typeface="Wingdings" pitchFamily="2" charset="2"/>
              <a:buAutoNum type="alphaUcPeriod"/>
            </a:pPr>
            <a:r>
              <a:rPr lang="en-US" sz="4000"/>
              <a:t>Are next to the Atlantic Ocean</a:t>
            </a:r>
          </a:p>
          <a:p>
            <a:pPr marL="571500" indent="-571500">
              <a:buFont typeface="Wingdings" pitchFamily="2" charset="2"/>
              <a:buAutoNum type="alphaUcPeriod"/>
            </a:pPr>
            <a:r>
              <a:rPr lang="en-US" sz="4000"/>
              <a:t>Contain the Eastern Shore</a:t>
            </a:r>
          </a:p>
          <a:p>
            <a:pPr marL="571500" indent="-571500">
              <a:buFont typeface="Wingdings" pitchFamily="2" charset="2"/>
              <a:buAutoNum type="alphaUcPeriod"/>
            </a:pPr>
            <a:r>
              <a:rPr lang="en-US" sz="4000"/>
              <a:t>Are the source of many rivers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algn="l"/>
            <a:r>
              <a:rPr lang="en-US" sz="4000" b="1">
                <a:latin typeface="PosterBodoni BT" pitchFamily="18" charset="0"/>
              </a:rPr>
              <a:t>Tools  like the ones shown in the picture help historians—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209800"/>
            <a:ext cx="3814763" cy="3038475"/>
          </a:xfrm>
        </p:spPr>
        <p:txBody>
          <a:bodyPr/>
          <a:lstStyle/>
          <a:p>
            <a:pPr marL="533400" indent="-533400">
              <a:buFontTx/>
              <a:buAutoNum type="alphaUcPeriod"/>
            </a:pPr>
            <a:r>
              <a:rPr lang="en-US" sz="2800"/>
              <a:t>Find out about the lives of Virginian Indians</a:t>
            </a:r>
          </a:p>
          <a:p>
            <a:pPr marL="533400" indent="-533400">
              <a:buFontTx/>
              <a:buAutoNum type="alphaUcPeriod"/>
            </a:pPr>
            <a:r>
              <a:rPr lang="en-US" sz="2800"/>
              <a:t>Find out about European settlers in Virginia</a:t>
            </a:r>
          </a:p>
          <a:p>
            <a:pPr marL="533400" indent="-533400">
              <a:buFontTx/>
              <a:buAutoNum type="alphaUcPeriod"/>
            </a:pPr>
            <a:r>
              <a:rPr lang="en-US" sz="2800"/>
              <a:t>Dig in the ground</a:t>
            </a:r>
          </a:p>
          <a:p>
            <a:pPr marL="533400" indent="-533400">
              <a:buFontTx/>
              <a:buAutoNum type="alphaUcPeriod"/>
            </a:pPr>
            <a:r>
              <a:rPr lang="en-US" sz="2800"/>
              <a:t>Build houses</a:t>
            </a:r>
          </a:p>
          <a:p>
            <a:pPr marL="533400" indent="-533400">
              <a:buFontTx/>
              <a:buAutoNum type="alphaUcPeriod"/>
            </a:pPr>
            <a:endParaRPr lang="en-US" sz="2800"/>
          </a:p>
        </p:txBody>
      </p:sp>
      <p:pic>
        <p:nvPicPr>
          <p:cNvPr id="70660" name="Picture 4" descr="tools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00600" y="2895600"/>
            <a:ext cx="3981450" cy="2695575"/>
          </a:xfrm>
          <a:noFill/>
          <a:ln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i="1"/>
              <a:t>Which of the following is true about the James, York, Rappahannock, and Potomac Rivers?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38400"/>
            <a:ext cx="8229600" cy="4114800"/>
          </a:xfrm>
        </p:spPr>
        <p:txBody>
          <a:bodyPr/>
          <a:lstStyle/>
          <a:p>
            <a:pPr marL="609600" indent="-609600">
              <a:buFont typeface="Wingdings" pitchFamily="2" charset="2"/>
              <a:buAutoNum type="alphaUcPeriod"/>
            </a:pPr>
            <a:r>
              <a:rPr lang="en-US"/>
              <a:t>They all provide a border between Virginia and Maryland.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/>
              <a:t>They all flow into the Chesapeake Bay.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/>
              <a:t>They all are in northern Virginia.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/>
              <a:t>They all go through Richmond.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/>
              <a:t>Coal is found in which region?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2362200"/>
            <a:ext cx="7010400" cy="4114800"/>
          </a:xfrm>
        </p:spPr>
        <p:txBody>
          <a:bodyPr/>
          <a:lstStyle/>
          <a:p>
            <a:pPr marL="571500" indent="-571500">
              <a:buFont typeface="Wingdings" pitchFamily="2" charset="2"/>
              <a:buAutoNum type="alphaUcPeriod"/>
            </a:pPr>
            <a:r>
              <a:rPr lang="en-US"/>
              <a:t>Piedmont</a:t>
            </a:r>
          </a:p>
          <a:p>
            <a:pPr marL="571500" indent="-571500">
              <a:buFont typeface="Wingdings" pitchFamily="2" charset="2"/>
              <a:buAutoNum type="alphaUcPeriod"/>
            </a:pPr>
            <a:endParaRPr lang="en-US"/>
          </a:p>
          <a:p>
            <a:pPr marL="571500" indent="-571500">
              <a:buFont typeface="Wingdings" pitchFamily="2" charset="2"/>
              <a:buAutoNum type="alphaUcPeriod"/>
            </a:pPr>
            <a:r>
              <a:rPr lang="en-US"/>
              <a:t>Blue Ridge Mountains</a:t>
            </a:r>
          </a:p>
          <a:p>
            <a:pPr marL="571500" indent="-571500">
              <a:buFont typeface="Wingdings" pitchFamily="2" charset="2"/>
              <a:buAutoNum type="alphaUcPeriod"/>
            </a:pPr>
            <a:endParaRPr lang="en-US"/>
          </a:p>
          <a:p>
            <a:pPr marL="571500" indent="-571500">
              <a:buFont typeface="Wingdings" pitchFamily="2" charset="2"/>
              <a:buAutoNum type="alphaUcPeriod"/>
            </a:pPr>
            <a:r>
              <a:rPr lang="en-US"/>
              <a:t>Valley and Ridge</a:t>
            </a:r>
          </a:p>
          <a:p>
            <a:pPr marL="571500" indent="-571500">
              <a:buFont typeface="Wingdings" pitchFamily="2" charset="2"/>
              <a:buAutoNum type="alphaUcPeriod"/>
            </a:pPr>
            <a:endParaRPr lang="en-US"/>
          </a:p>
          <a:p>
            <a:pPr marL="571500" indent="-571500">
              <a:buFont typeface="Wingdings" pitchFamily="2" charset="2"/>
              <a:buAutoNum type="alphaUcPeriod"/>
            </a:pPr>
            <a:r>
              <a:rPr lang="en-US"/>
              <a:t>Appalachian Plateau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/>
              <a:t>What body of water provided transportation links between Virginia and other places (e.g., Europe, Africa, Caribbean)?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lphaUcPeriod"/>
            </a:pPr>
            <a:r>
              <a:rPr lang="en-US" sz="3600"/>
              <a:t>Atlantic Ocean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3600"/>
              <a:t>Chesapeake Bay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3600"/>
              <a:t>James River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3600"/>
              <a:t>York River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/>
          <a:lstStyle/>
          <a:p>
            <a:pPr algn="l"/>
            <a:r>
              <a:rPr lang="en-US" sz="4000" b="1">
                <a:latin typeface="PosterBodoni BT" pitchFamily="18" charset="0"/>
              </a:rPr>
              <a:t>Which Native American language group lived in the Piedmont area?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057525"/>
            <a:ext cx="7772400" cy="3038475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4800"/>
              <a:t>The Iroquoian</a:t>
            </a:r>
          </a:p>
          <a:p>
            <a:pPr marL="609600" indent="-609600">
              <a:buFontTx/>
              <a:buAutoNum type="alphaUcPeriod"/>
            </a:pPr>
            <a:r>
              <a:rPr lang="en-US" sz="4800"/>
              <a:t>The Siouan</a:t>
            </a:r>
          </a:p>
          <a:p>
            <a:pPr marL="609600" indent="-609600">
              <a:buFontTx/>
              <a:buAutoNum type="alphaUcPeriod"/>
            </a:pPr>
            <a:r>
              <a:rPr lang="en-US" sz="4800"/>
              <a:t>The Algonquian</a:t>
            </a:r>
          </a:p>
          <a:p>
            <a:pPr marL="609600" indent="-609600">
              <a:buFontTx/>
              <a:buAutoNum type="alphaUcPeriod"/>
            </a:pPr>
            <a:r>
              <a:rPr lang="en-US" sz="4800"/>
              <a:t>The Navajo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Which region is mostly elevated land with a flat top?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2362200"/>
            <a:ext cx="7010400" cy="4114800"/>
          </a:xfrm>
        </p:spPr>
        <p:txBody>
          <a:bodyPr/>
          <a:lstStyle/>
          <a:p>
            <a:pPr marL="571500" indent="-571500">
              <a:buFont typeface="Wingdings" pitchFamily="2" charset="2"/>
              <a:buAutoNum type="alphaUcPeriod"/>
            </a:pPr>
            <a:r>
              <a:rPr lang="en-US"/>
              <a:t>Valley &amp; Ridge</a:t>
            </a:r>
          </a:p>
          <a:p>
            <a:pPr marL="571500" indent="-571500">
              <a:buFont typeface="Wingdings" pitchFamily="2" charset="2"/>
              <a:buAutoNum type="alphaUcPeriod"/>
            </a:pPr>
            <a:endParaRPr lang="en-US"/>
          </a:p>
          <a:p>
            <a:pPr marL="571500" indent="-571500">
              <a:buFont typeface="Wingdings" pitchFamily="2" charset="2"/>
              <a:buAutoNum type="alphaUcPeriod"/>
            </a:pPr>
            <a:r>
              <a:rPr lang="en-US"/>
              <a:t>Blue Ridge Mountains</a:t>
            </a:r>
          </a:p>
          <a:p>
            <a:pPr marL="571500" indent="-571500">
              <a:buFont typeface="Wingdings" pitchFamily="2" charset="2"/>
              <a:buAutoNum type="alphaUcPeriod"/>
            </a:pPr>
            <a:endParaRPr lang="en-US"/>
          </a:p>
          <a:p>
            <a:pPr marL="571500" indent="-571500">
              <a:buFont typeface="Wingdings" pitchFamily="2" charset="2"/>
              <a:buAutoNum type="alphaUcPeriod"/>
            </a:pPr>
            <a:r>
              <a:rPr lang="en-US"/>
              <a:t>Coastal Plains</a:t>
            </a:r>
          </a:p>
          <a:p>
            <a:pPr marL="571500" indent="-571500">
              <a:buFont typeface="Wingdings" pitchFamily="2" charset="2"/>
              <a:buAutoNum type="alphaUcPeriod"/>
            </a:pPr>
            <a:endParaRPr lang="en-US"/>
          </a:p>
          <a:p>
            <a:pPr marL="571500" indent="-571500">
              <a:buFont typeface="Wingdings" pitchFamily="2" charset="2"/>
              <a:buAutoNum type="alphaUcPeriod"/>
            </a:pPr>
            <a:r>
              <a:rPr lang="en-US"/>
              <a:t>Appalachian Plateau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066800"/>
          </a:xfrm>
        </p:spPr>
        <p:txBody>
          <a:bodyPr/>
          <a:lstStyle/>
          <a:p>
            <a:r>
              <a:rPr lang="en-US" b="1"/>
              <a:t>These pictures are all examples of—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447800"/>
            <a:ext cx="5103813" cy="3581400"/>
          </a:xfrm>
        </p:spPr>
        <p:txBody>
          <a:bodyPr/>
          <a:lstStyle/>
          <a:p>
            <a:pPr marL="533400" indent="-533400">
              <a:buFont typeface="Wingdings" pitchFamily="2" charset="2"/>
              <a:buAutoNum type="alphaUcPeriod"/>
            </a:pPr>
            <a:r>
              <a:rPr lang="en-US" sz="4000"/>
              <a:t>Cultural landscapes</a:t>
            </a:r>
          </a:p>
          <a:p>
            <a:pPr marL="533400" indent="-533400">
              <a:buFont typeface="Wingdings" pitchFamily="2" charset="2"/>
              <a:buAutoNum type="alphaUcPeriod"/>
            </a:pPr>
            <a:r>
              <a:rPr lang="en-US" sz="4000"/>
              <a:t>Government procedures</a:t>
            </a:r>
          </a:p>
          <a:p>
            <a:pPr marL="533400" indent="-533400">
              <a:buFont typeface="Wingdings" pitchFamily="2" charset="2"/>
              <a:buAutoNum type="alphaUcPeriod"/>
            </a:pPr>
            <a:r>
              <a:rPr lang="en-US" sz="4000"/>
              <a:t>Economics ventures</a:t>
            </a:r>
          </a:p>
          <a:p>
            <a:pPr marL="533400" indent="-533400">
              <a:buFont typeface="Wingdings" pitchFamily="2" charset="2"/>
              <a:buAutoNum type="alphaUcPeriod"/>
            </a:pPr>
            <a:r>
              <a:rPr lang="en-US" sz="4000"/>
              <a:t>Profitable enterprises</a:t>
            </a:r>
          </a:p>
        </p:txBody>
      </p:sp>
      <p:pic>
        <p:nvPicPr>
          <p:cNvPr id="90116" name="Picture 4" descr="bar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2895600"/>
            <a:ext cx="2209800" cy="1546225"/>
          </a:xfrm>
          <a:prstGeom prst="rect">
            <a:avLst/>
          </a:prstGeom>
          <a:noFill/>
        </p:spPr>
      </p:pic>
      <p:pic>
        <p:nvPicPr>
          <p:cNvPr id="90117" name="Picture 5" descr="AT%2520church%2520ch%252016_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914400"/>
            <a:ext cx="2286000" cy="1782763"/>
          </a:xfrm>
          <a:prstGeom prst="rect">
            <a:avLst/>
          </a:prstGeom>
          <a:noFill/>
        </p:spPr>
      </p:pic>
      <p:pic>
        <p:nvPicPr>
          <p:cNvPr id="90118" name="Picture 6" descr="house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4648200"/>
            <a:ext cx="1854200" cy="18716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839200" cy="1527175"/>
          </a:xfrm>
        </p:spPr>
        <p:txBody>
          <a:bodyPr/>
          <a:lstStyle/>
          <a:p>
            <a:pPr algn="l"/>
            <a:r>
              <a:rPr lang="en-US" sz="3600" b="1"/>
              <a:t>Amy moved from a place where she ate a lot of fresh seafood to a place where she eats a lot of fresh apples.  Amy </a:t>
            </a:r>
            <a:r>
              <a:rPr lang="en-US" sz="3600" b="1" i="1"/>
              <a:t>most</a:t>
            </a:r>
            <a:r>
              <a:rPr lang="en-US" sz="3600" b="1"/>
              <a:t> likely moved from the—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590800"/>
            <a:ext cx="8305800" cy="3886200"/>
          </a:xfrm>
        </p:spPr>
        <p:txBody>
          <a:bodyPr/>
          <a:lstStyle/>
          <a:p>
            <a:pPr marL="609600" indent="-609600">
              <a:buClr>
                <a:schemeClr val="tx1"/>
              </a:buClr>
              <a:buFont typeface="Wingdings" pitchFamily="2" charset="2"/>
              <a:buAutoNum type="alphaUcPeriod"/>
            </a:pPr>
            <a:r>
              <a:rPr lang="en-US" sz="3600"/>
              <a:t>Coastal Plains to the Blue Ridge Mountains</a:t>
            </a:r>
          </a:p>
          <a:p>
            <a:pPr marL="609600" indent="-609600">
              <a:buClr>
                <a:schemeClr val="tx1"/>
              </a:buClr>
              <a:buFont typeface="Wingdings" pitchFamily="2" charset="2"/>
              <a:buAutoNum type="alphaUcPeriod"/>
            </a:pPr>
            <a:r>
              <a:rPr lang="en-US" sz="3600"/>
              <a:t>Valley and Ridge to the Appalachian Plateau</a:t>
            </a:r>
          </a:p>
          <a:p>
            <a:pPr marL="609600" indent="-609600">
              <a:buClr>
                <a:schemeClr val="tx1"/>
              </a:buClr>
              <a:buFont typeface="Wingdings" pitchFamily="2" charset="2"/>
              <a:buAutoNum type="alphaUcPeriod"/>
            </a:pPr>
            <a:r>
              <a:rPr lang="en-US" sz="3600"/>
              <a:t>Piedmont to the Coastal Plains</a:t>
            </a:r>
          </a:p>
          <a:p>
            <a:pPr marL="609600" indent="-609600">
              <a:buClr>
                <a:schemeClr val="tx1"/>
              </a:buClr>
              <a:buFont typeface="Wingdings" pitchFamily="2" charset="2"/>
              <a:buAutoNum type="alphaUcPeriod"/>
            </a:pPr>
            <a:r>
              <a:rPr lang="en-US" sz="3600"/>
              <a:t>Appalachian Plateau to the Blue Ridge Mountains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/>
              <a:t>Larry works in a textile factory.  Where does he </a:t>
            </a:r>
            <a:r>
              <a:rPr lang="en-US" sz="4000" b="1" i="1"/>
              <a:t>most</a:t>
            </a:r>
            <a:r>
              <a:rPr lang="en-US" sz="4000" b="1"/>
              <a:t> likely work?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6477000" y="2057400"/>
            <a:ext cx="2133600" cy="4572000"/>
          </a:xfrm>
        </p:spPr>
        <p:txBody>
          <a:bodyPr/>
          <a:lstStyle/>
          <a:p>
            <a:pPr marL="571500" indent="-571500">
              <a:buClr>
                <a:schemeClr val="tx1"/>
              </a:buClr>
              <a:buFont typeface="Wingdings" pitchFamily="2" charset="2"/>
              <a:buAutoNum type="alphaUcPeriod"/>
            </a:pPr>
            <a:r>
              <a:rPr lang="en-US" sz="6000"/>
              <a:t>1</a:t>
            </a:r>
          </a:p>
          <a:p>
            <a:pPr marL="571500" indent="-571500">
              <a:buClr>
                <a:schemeClr val="tx1"/>
              </a:buClr>
              <a:buFont typeface="Wingdings" pitchFamily="2" charset="2"/>
              <a:buAutoNum type="alphaUcPeriod"/>
            </a:pPr>
            <a:r>
              <a:rPr lang="en-US" sz="6000"/>
              <a:t>2</a:t>
            </a:r>
          </a:p>
          <a:p>
            <a:pPr marL="571500" indent="-571500">
              <a:buClr>
                <a:schemeClr val="tx1"/>
              </a:buClr>
              <a:buFont typeface="Wingdings" pitchFamily="2" charset="2"/>
              <a:buAutoNum type="alphaUcPeriod"/>
            </a:pPr>
            <a:r>
              <a:rPr lang="en-US" sz="6000"/>
              <a:t>3</a:t>
            </a:r>
          </a:p>
          <a:p>
            <a:pPr marL="571500" indent="-571500">
              <a:buClr>
                <a:schemeClr val="tx1"/>
              </a:buClr>
              <a:buFont typeface="Wingdings" pitchFamily="2" charset="2"/>
              <a:buAutoNum type="alphaUcPeriod"/>
            </a:pPr>
            <a:r>
              <a:rPr lang="en-US" sz="6000"/>
              <a:t>4</a:t>
            </a:r>
          </a:p>
        </p:txBody>
      </p:sp>
      <p:graphicFrame>
        <p:nvGraphicFramePr>
          <p:cNvPr id="38916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914400" y="3124200"/>
          <a:ext cx="4648200" cy="2093913"/>
        </p:xfrm>
        <a:graphic>
          <a:graphicData uri="http://schemas.openxmlformats.org/presentationml/2006/ole">
            <p:oleObj spid="_x0000_s38916" name="Drawing" r:id="rId3" imgW="1542960" imgH="695160" progId="Presentations.Drawing.11">
              <p:embed/>
            </p:oleObj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>
                <a:latin typeface="Century Gothic" pitchFamily="34" charset="0"/>
              </a:rPr>
              <a:t>What title would BEST complete the graphic organizer?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867400" y="1905000"/>
            <a:ext cx="30480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sz="2800" b="1"/>
              <a:t>A</a:t>
            </a:r>
            <a:r>
              <a:rPr lang="en-US" sz="2800"/>
              <a:t>	The Decline of Segregation</a:t>
            </a:r>
          </a:p>
          <a:p>
            <a:pPr>
              <a:buFontTx/>
              <a:buNone/>
            </a:pPr>
            <a:r>
              <a:rPr lang="en-US" sz="2800" b="1"/>
              <a:t>B</a:t>
            </a:r>
            <a:r>
              <a:rPr lang="en-US" sz="2800"/>
              <a:t>	Freeing Virginia Slaves</a:t>
            </a:r>
          </a:p>
          <a:p>
            <a:pPr>
              <a:buFontTx/>
              <a:buNone/>
            </a:pPr>
            <a:r>
              <a:rPr lang="en-US" sz="2800" b="1"/>
              <a:t>C</a:t>
            </a:r>
            <a:r>
              <a:rPr lang="en-US" sz="2800"/>
              <a:t>	Why Virginia Became Rural</a:t>
            </a:r>
          </a:p>
          <a:p>
            <a:pPr>
              <a:buFontTx/>
              <a:buNone/>
            </a:pPr>
            <a:r>
              <a:rPr lang="en-US" sz="2800" b="1"/>
              <a:t>D</a:t>
            </a:r>
            <a:r>
              <a:rPr lang="en-US" sz="2800"/>
              <a:t>	Growth of Virginia Cities</a:t>
            </a:r>
          </a:p>
        </p:txBody>
      </p:sp>
      <p:pic>
        <p:nvPicPr>
          <p:cNvPr id="48132" name="Picture 4" descr="cities map"/>
          <p:cNvPicPr>
            <a:picLocks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35013" y="1524000"/>
            <a:ext cx="5119687" cy="53340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/>
              <a:t>If Jenny wanted to go somewhere for recreation, where would she go?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2362200"/>
            <a:ext cx="7010400" cy="4114800"/>
          </a:xfrm>
        </p:spPr>
        <p:txBody>
          <a:bodyPr/>
          <a:lstStyle/>
          <a:p>
            <a:pPr marL="609600" indent="-609600">
              <a:buClr>
                <a:schemeClr val="tx1"/>
              </a:buClr>
              <a:buFont typeface="Wingdings" pitchFamily="2" charset="2"/>
              <a:buAutoNum type="alphaUcPeriod"/>
            </a:pPr>
            <a:r>
              <a:rPr lang="en-US"/>
              <a:t>Piedmont</a:t>
            </a:r>
          </a:p>
          <a:p>
            <a:pPr marL="609600" indent="-609600">
              <a:buClr>
                <a:schemeClr val="tx1"/>
              </a:buClr>
              <a:buFont typeface="Wingdings" pitchFamily="2" charset="2"/>
              <a:buAutoNum type="alphaUcPeriod"/>
            </a:pPr>
            <a:endParaRPr lang="en-US"/>
          </a:p>
          <a:p>
            <a:pPr marL="609600" indent="-609600">
              <a:buClr>
                <a:schemeClr val="tx1"/>
              </a:buClr>
              <a:buFont typeface="Wingdings" pitchFamily="2" charset="2"/>
              <a:buAutoNum type="alphaUcPeriod"/>
            </a:pPr>
            <a:r>
              <a:rPr lang="en-US"/>
              <a:t>Blue Ridge Mountains</a:t>
            </a:r>
          </a:p>
          <a:p>
            <a:pPr marL="609600" indent="-609600">
              <a:buClr>
                <a:schemeClr val="tx1"/>
              </a:buClr>
              <a:buFont typeface="Wingdings" pitchFamily="2" charset="2"/>
              <a:buAutoNum type="alphaUcPeriod"/>
            </a:pPr>
            <a:endParaRPr lang="en-US"/>
          </a:p>
          <a:p>
            <a:pPr marL="609600" indent="-609600">
              <a:buClr>
                <a:schemeClr val="tx1"/>
              </a:buClr>
              <a:buFont typeface="Wingdings" pitchFamily="2" charset="2"/>
              <a:buAutoNum type="alphaUcPeriod"/>
            </a:pPr>
            <a:r>
              <a:rPr lang="en-US"/>
              <a:t>Valley and Ridge</a:t>
            </a:r>
          </a:p>
          <a:p>
            <a:pPr marL="609600" indent="-609600">
              <a:buClr>
                <a:schemeClr val="tx1"/>
              </a:buClr>
              <a:buFont typeface="Wingdings" pitchFamily="2" charset="2"/>
              <a:buAutoNum type="alphaUcPeriod"/>
            </a:pPr>
            <a:endParaRPr lang="en-US"/>
          </a:p>
          <a:p>
            <a:pPr marL="609600" indent="-609600">
              <a:buClr>
                <a:schemeClr val="tx1"/>
              </a:buClr>
              <a:buFont typeface="Wingdings" pitchFamily="2" charset="2"/>
              <a:buAutoNum type="alphaUcPeriod"/>
            </a:pPr>
            <a:r>
              <a:rPr lang="en-US"/>
              <a:t>Appalachian Plateau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/>
              <a:t>Which is integration?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3600"/>
              <a:t>Separation of based on race or religion</a:t>
            </a:r>
          </a:p>
          <a:p>
            <a:pPr marL="609600" indent="-609600">
              <a:buFontTx/>
              <a:buAutoNum type="alphaUcPeriod"/>
            </a:pPr>
            <a:r>
              <a:rPr lang="en-US" sz="3600"/>
              <a:t>Full equality of all races in the use of public facilities</a:t>
            </a:r>
          </a:p>
          <a:p>
            <a:pPr marL="609600" indent="-609600">
              <a:buFontTx/>
              <a:buAutoNum type="alphaUcPeriod"/>
            </a:pPr>
            <a:r>
              <a:rPr lang="en-US" sz="3600"/>
              <a:t>Unfair treatment based on race</a:t>
            </a:r>
          </a:p>
          <a:p>
            <a:pPr marL="609600" indent="-609600">
              <a:buFontTx/>
              <a:buAutoNum type="alphaUcPeriod"/>
            </a:pPr>
            <a:r>
              <a:rPr lang="en-US" sz="3600"/>
              <a:t>Settling in new areas</a:t>
            </a:r>
          </a:p>
          <a:p>
            <a:pPr marL="609600" indent="-609600">
              <a:buFontTx/>
              <a:buAutoNum type="alphaUcPeriod"/>
            </a:pPr>
            <a:endParaRPr lang="en-US" sz="3600"/>
          </a:p>
          <a:p>
            <a:pPr marL="609600" indent="-609600">
              <a:buFontTx/>
              <a:buAutoNum type="alphaUcPeriod"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Yorktown is located along the—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lphaUcPeriod"/>
            </a:pPr>
            <a:r>
              <a:rPr lang="en-US" sz="4800"/>
              <a:t>Potomac River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4800"/>
              <a:t>Rappahannock River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4800"/>
              <a:t>York River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4800"/>
              <a:t>James River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/>
              <a:t>You would find the most federal government in which area of Virginia?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2438400"/>
            <a:ext cx="7010400" cy="4114800"/>
          </a:xfrm>
        </p:spPr>
        <p:txBody>
          <a:bodyPr/>
          <a:lstStyle/>
          <a:p>
            <a:pPr marL="571500" indent="-571500">
              <a:lnSpc>
                <a:spcPct val="90000"/>
              </a:lnSpc>
              <a:buFont typeface="Wingdings" pitchFamily="2" charset="2"/>
              <a:buAutoNum type="alphaUcPeriod"/>
            </a:pPr>
            <a:r>
              <a:rPr lang="en-US" sz="6000"/>
              <a:t>Northern 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AutoNum type="alphaUcPeriod"/>
            </a:pPr>
            <a:r>
              <a:rPr lang="en-US" sz="6000"/>
              <a:t>Southern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AutoNum type="alphaUcPeriod"/>
            </a:pPr>
            <a:r>
              <a:rPr lang="en-US" sz="6000"/>
              <a:t>Eastern </a:t>
            </a:r>
          </a:p>
          <a:p>
            <a:pPr marL="571500" indent="-571500">
              <a:lnSpc>
                <a:spcPct val="90000"/>
              </a:lnSpc>
              <a:buFont typeface="Wingdings" pitchFamily="2" charset="2"/>
              <a:buAutoNum type="alphaUcPeriod"/>
            </a:pPr>
            <a:r>
              <a:rPr lang="en-US" sz="6000"/>
              <a:t>Western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Which of the following is </a:t>
            </a:r>
            <a:r>
              <a:rPr lang="en-US" sz="4000" b="1" i="1"/>
              <a:t>not</a:t>
            </a:r>
            <a:r>
              <a:rPr lang="en-US" sz="4000" b="1"/>
              <a:t> an industry in the Piedmont?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2362200"/>
            <a:ext cx="7010400" cy="4114800"/>
          </a:xfrm>
        </p:spPr>
        <p:txBody>
          <a:bodyPr/>
          <a:lstStyle/>
          <a:p>
            <a:pPr marL="609600" indent="-609600">
              <a:buClr>
                <a:schemeClr val="tx1"/>
              </a:buClr>
              <a:buFont typeface="Wingdings" pitchFamily="2" charset="2"/>
              <a:buAutoNum type="alphaUcPeriod"/>
            </a:pPr>
            <a:r>
              <a:rPr lang="en-US"/>
              <a:t>Information technology</a:t>
            </a:r>
          </a:p>
          <a:p>
            <a:pPr marL="609600" indent="-609600">
              <a:buClr>
                <a:schemeClr val="tx1"/>
              </a:buClr>
              <a:buFont typeface="Wingdings" pitchFamily="2" charset="2"/>
              <a:buAutoNum type="alphaUcPeriod"/>
            </a:pPr>
            <a:endParaRPr lang="en-US"/>
          </a:p>
          <a:p>
            <a:pPr marL="609600" indent="-609600">
              <a:buClr>
                <a:schemeClr val="tx1"/>
              </a:buClr>
              <a:buFont typeface="Wingdings" pitchFamily="2" charset="2"/>
              <a:buAutoNum type="alphaUcPeriod"/>
            </a:pPr>
            <a:r>
              <a:rPr lang="en-US"/>
              <a:t>Textiles</a:t>
            </a:r>
          </a:p>
          <a:p>
            <a:pPr marL="609600" indent="-609600">
              <a:buClr>
                <a:schemeClr val="tx1"/>
              </a:buClr>
              <a:buFont typeface="Wingdings" pitchFamily="2" charset="2"/>
              <a:buAutoNum type="alphaUcPeriod"/>
            </a:pPr>
            <a:endParaRPr lang="en-US"/>
          </a:p>
          <a:p>
            <a:pPr marL="609600" indent="-609600">
              <a:buClr>
                <a:schemeClr val="tx1"/>
              </a:buClr>
              <a:buFont typeface="Wingdings" pitchFamily="2" charset="2"/>
              <a:buAutoNum type="alphaUcPeriod"/>
            </a:pPr>
            <a:r>
              <a:rPr lang="en-US"/>
              <a:t>Farming</a:t>
            </a:r>
          </a:p>
          <a:p>
            <a:pPr marL="609600" indent="-609600">
              <a:buClr>
                <a:schemeClr val="tx1"/>
              </a:buClr>
              <a:buFont typeface="Wingdings" pitchFamily="2" charset="2"/>
              <a:buAutoNum type="alphaUcPeriod"/>
            </a:pPr>
            <a:endParaRPr lang="en-US"/>
          </a:p>
          <a:p>
            <a:pPr marL="609600" indent="-609600">
              <a:buClr>
                <a:schemeClr val="tx1"/>
              </a:buClr>
              <a:buFont typeface="Wingdings" pitchFamily="2" charset="2"/>
              <a:buAutoNum type="alphaUcPeriod"/>
            </a:pPr>
            <a:r>
              <a:rPr lang="en-US"/>
              <a:t>Tourism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077200" cy="1527175"/>
          </a:xfrm>
        </p:spPr>
        <p:txBody>
          <a:bodyPr/>
          <a:lstStyle/>
          <a:p>
            <a:pPr algn="l"/>
            <a:r>
              <a:rPr lang="en-US" sz="4000" b="1"/>
              <a:t>If you left from Virginia’s coast and wanted to go to Europe, you would have to cross—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2819400"/>
            <a:ext cx="7010400" cy="36576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Clr>
                <a:schemeClr val="tx1"/>
              </a:buClr>
              <a:buFont typeface="Wingdings" pitchFamily="2" charset="2"/>
              <a:buAutoNum type="alphaUcPeriod"/>
            </a:pPr>
            <a:r>
              <a:rPr lang="en-US" sz="4800"/>
              <a:t>The Atlantic Ocean</a:t>
            </a: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Font typeface="Wingdings" pitchFamily="2" charset="2"/>
              <a:buAutoNum type="alphaUcPeriod"/>
            </a:pPr>
            <a:r>
              <a:rPr lang="en-US" sz="4800"/>
              <a:t>The Mississippi River</a:t>
            </a: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Font typeface="Wingdings" pitchFamily="2" charset="2"/>
              <a:buAutoNum type="alphaUcPeriod"/>
            </a:pPr>
            <a:r>
              <a:rPr lang="en-US" sz="4800"/>
              <a:t>The Pacific Ocean</a:t>
            </a: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Font typeface="Wingdings" pitchFamily="2" charset="2"/>
              <a:buAutoNum type="alphaUcPeriod"/>
            </a:pPr>
            <a:r>
              <a:rPr lang="en-US" sz="4800"/>
              <a:t>The Nile River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Which number shows the river that has Alexandria?</a:t>
            </a:r>
          </a:p>
        </p:txBody>
      </p:sp>
      <p:graphicFrame>
        <p:nvGraphicFramePr>
          <p:cNvPr id="43011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152400" y="2133600"/>
          <a:ext cx="8763000" cy="4324350"/>
        </p:xfrm>
        <a:graphic>
          <a:graphicData uri="http://schemas.openxmlformats.org/presentationml/2006/ole">
            <p:oleObj spid="_x0000_s43011" name="Drawing" r:id="rId3" imgW="5772240" imgH="2847960" progId="Presentations.Drawing.11">
              <p:embed/>
            </p:oleObj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pPr algn="l"/>
            <a:r>
              <a:rPr lang="en-US" sz="4000" b="1">
                <a:latin typeface="PosterBodoni BT" pitchFamily="18" charset="0"/>
              </a:rPr>
              <a:t>Which language was spoken by the First Americans who lived in the shaded regions?</a:t>
            </a:r>
          </a:p>
        </p:txBody>
      </p:sp>
      <p:pic>
        <p:nvPicPr>
          <p:cNvPr id="64515" name="Picture 3" descr="iroquoian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590800"/>
            <a:ext cx="8229600" cy="3636963"/>
          </a:xfrm>
          <a:noFill/>
          <a:ln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066800"/>
          </a:xfrm>
        </p:spPr>
        <p:txBody>
          <a:bodyPr/>
          <a:lstStyle/>
          <a:p>
            <a:pPr algn="l"/>
            <a:r>
              <a:rPr lang="en-US" b="1"/>
              <a:t>Which bordering state is labeled correctly?</a:t>
            </a:r>
          </a:p>
        </p:txBody>
      </p:sp>
      <p:graphicFrame>
        <p:nvGraphicFramePr>
          <p:cNvPr id="4403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838200" y="1371600"/>
          <a:ext cx="7696200" cy="5280025"/>
        </p:xfrm>
        <a:graphic>
          <a:graphicData uri="http://schemas.openxmlformats.org/presentationml/2006/ole">
            <p:oleObj spid="_x0000_s44036" name="Drawing" r:id="rId3" imgW="7400880" imgH="5076720" progId="Presentations.Drawing.11">
              <p:embed/>
            </p:oleObj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>
                <a:latin typeface="PosterBodoni BT" pitchFamily="18" charset="0"/>
              </a:rPr>
              <a:t>In the fall, the First Americans mostly ate—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362200"/>
            <a:ext cx="7772400" cy="3098800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4800"/>
              <a:t>Nuts and berries</a:t>
            </a:r>
          </a:p>
          <a:p>
            <a:pPr marL="609600" indent="-609600">
              <a:buFontTx/>
              <a:buAutoNum type="alphaUcPeriod"/>
            </a:pPr>
            <a:r>
              <a:rPr lang="en-US" sz="4800"/>
              <a:t>Crops they harvested</a:t>
            </a:r>
          </a:p>
          <a:p>
            <a:pPr marL="609600" indent="-609600">
              <a:buFontTx/>
              <a:buAutoNum type="alphaUcPeriod"/>
            </a:pPr>
            <a:r>
              <a:rPr lang="en-US" sz="4800"/>
              <a:t>Animals they hunted</a:t>
            </a:r>
          </a:p>
          <a:p>
            <a:pPr marL="609600" indent="-609600">
              <a:buFontTx/>
              <a:buAutoNum type="alphaUcPeriod"/>
            </a:pPr>
            <a:r>
              <a:rPr lang="en-US" sz="4800"/>
              <a:t>Fish and peanuts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Which region borders the Coastal Plains to the west?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Clr>
                <a:schemeClr val="tx1"/>
              </a:buClr>
              <a:buFont typeface="Wingdings" pitchFamily="2" charset="2"/>
              <a:buAutoNum type="alphaUcPeriod"/>
            </a:pPr>
            <a:r>
              <a:rPr lang="en-US" sz="4800"/>
              <a:t>Piedmont</a:t>
            </a:r>
          </a:p>
          <a:p>
            <a:pPr marL="609600" indent="-609600">
              <a:buClr>
                <a:schemeClr val="tx1"/>
              </a:buClr>
              <a:buFont typeface="Wingdings" pitchFamily="2" charset="2"/>
              <a:buAutoNum type="alphaUcPeriod"/>
            </a:pPr>
            <a:r>
              <a:rPr lang="en-US" sz="4800"/>
              <a:t>Blue Ridge Mountains</a:t>
            </a:r>
          </a:p>
          <a:p>
            <a:pPr marL="609600" indent="-609600">
              <a:buClr>
                <a:schemeClr val="tx1"/>
              </a:buClr>
              <a:buFont typeface="Wingdings" pitchFamily="2" charset="2"/>
              <a:buAutoNum type="alphaUcPeriod"/>
            </a:pPr>
            <a:r>
              <a:rPr lang="en-US" sz="4800"/>
              <a:t>Valley and Ridge</a:t>
            </a:r>
          </a:p>
          <a:p>
            <a:pPr marL="609600" indent="-609600">
              <a:buClr>
                <a:schemeClr val="tx1"/>
              </a:buClr>
              <a:buFont typeface="Wingdings" pitchFamily="2" charset="2"/>
              <a:buAutoNum type="alphaUcPeriod"/>
            </a:pPr>
            <a:r>
              <a:rPr lang="en-US" sz="4800"/>
              <a:t>Appalachian Plateau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>
                <a:latin typeface="PosterBodoni BT" pitchFamily="18" charset="0"/>
              </a:rPr>
              <a:t>This American Indian artifact was used for—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876550"/>
            <a:ext cx="4462463" cy="3219450"/>
          </a:xfrm>
        </p:spPr>
        <p:txBody>
          <a:bodyPr/>
          <a:lstStyle/>
          <a:p>
            <a:pPr marL="533400" indent="-533400">
              <a:buFontTx/>
              <a:buAutoNum type="alphaUcPeriod"/>
            </a:pPr>
            <a:r>
              <a:rPr lang="en-US" sz="4400"/>
              <a:t>Hunting</a:t>
            </a:r>
          </a:p>
          <a:p>
            <a:pPr marL="533400" indent="-533400">
              <a:buFontTx/>
              <a:buAutoNum type="alphaUcPeriod"/>
            </a:pPr>
            <a:r>
              <a:rPr lang="en-US" sz="4400"/>
              <a:t>Fishing</a:t>
            </a:r>
          </a:p>
          <a:p>
            <a:pPr marL="533400" indent="-533400">
              <a:buFontTx/>
              <a:buAutoNum type="alphaUcPeriod"/>
            </a:pPr>
            <a:r>
              <a:rPr lang="en-US" sz="4400"/>
              <a:t>Making clothes</a:t>
            </a:r>
          </a:p>
          <a:p>
            <a:pPr marL="533400" indent="-533400">
              <a:buFontTx/>
              <a:buAutoNum type="alphaUcPeriod"/>
            </a:pPr>
            <a:r>
              <a:rPr lang="en-US" sz="4400"/>
              <a:t>Making shelter</a:t>
            </a:r>
          </a:p>
        </p:txBody>
      </p:sp>
      <p:pic>
        <p:nvPicPr>
          <p:cNvPr id="65540" name="Picture 4" descr="arrowhead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10200" y="1676400"/>
            <a:ext cx="3524250" cy="4525963"/>
          </a:xfrm>
          <a:noFill/>
          <a:ln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What do these two regions have in common?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05000"/>
            <a:ext cx="2362200" cy="4114800"/>
          </a:xfrm>
        </p:spPr>
        <p:txBody>
          <a:bodyPr/>
          <a:lstStyle/>
          <a:p>
            <a:pPr marL="571500" indent="-571500">
              <a:buClr>
                <a:schemeClr val="tx1"/>
              </a:buClr>
              <a:buFont typeface="Wingdings" pitchFamily="2" charset="2"/>
              <a:buAutoNum type="alphaUcPeriod"/>
            </a:pPr>
            <a:r>
              <a:rPr lang="en-US" sz="2800"/>
              <a:t>Seafood</a:t>
            </a:r>
          </a:p>
          <a:p>
            <a:pPr marL="571500" indent="-571500">
              <a:buClr>
                <a:schemeClr val="tx1"/>
              </a:buClr>
              <a:buFont typeface="Wingdings" pitchFamily="2" charset="2"/>
              <a:buAutoNum type="alphaUcPeriod"/>
            </a:pPr>
            <a:endParaRPr lang="en-US" sz="2800"/>
          </a:p>
          <a:p>
            <a:pPr marL="571500" indent="-571500">
              <a:buClr>
                <a:schemeClr val="tx1"/>
              </a:buClr>
              <a:buFont typeface="Wingdings" pitchFamily="2" charset="2"/>
              <a:buAutoNum type="alphaUcPeriod"/>
            </a:pPr>
            <a:r>
              <a:rPr lang="en-US" sz="2800"/>
              <a:t>Farming</a:t>
            </a:r>
          </a:p>
          <a:p>
            <a:pPr marL="571500" indent="-571500">
              <a:buClr>
                <a:schemeClr val="tx1"/>
              </a:buClr>
              <a:buFont typeface="Wingdings" pitchFamily="2" charset="2"/>
              <a:buAutoNum type="alphaUcPeriod"/>
            </a:pPr>
            <a:endParaRPr lang="en-US" sz="2800"/>
          </a:p>
          <a:p>
            <a:pPr marL="571500" indent="-571500">
              <a:buClr>
                <a:schemeClr val="tx1"/>
              </a:buClr>
              <a:buFont typeface="Wingdings" pitchFamily="2" charset="2"/>
              <a:buAutoNum type="alphaUcPeriod"/>
            </a:pPr>
            <a:r>
              <a:rPr lang="en-US" sz="2800"/>
              <a:t>Apples</a:t>
            </a:r>
          </a:p>
          <a:p>
            <a:pPr marL="571500" indent="-571500">
              <a:buClr>
                <a:schemeClr val="tx1"/>
              </a:buClr>
              <a:buFont typeface="Wingdings" pitchFamily="2" charset="2"/>
              <a:buAutoNum type="alphaUcPeriod"/>
            </a:pPr>
            <a:endParaRPr lang="en-US" sz="2800"/>
          </a:p>
          <a:p>
            <a:pPr marL="571500" indent="-571500">
              <a:buClr>
                <a:schemeClr val="tx1"/>
              </a:buClr>
              <a:buFont typeface="Wingdings" pitchFamily="2" charset="2"/>
              <a:buAutoNum type="alphaUcPeriod"/>
            </a:pPr>
            <a:r>
              <a:rPr lang="en-US" sz="2800"/>
              <a:t>Poultry</a:t>
            </a:r>
          </a:p>
        </p:txBody>
      </p:sp>
      <p:graphicFrame>
        <p:nvGraphicFramePr>
          <p:cNvPr id="46084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2743200" y="2514600"/>
          <a:ext cx="6019800" cy="2957513"/>
        </p:xfrm>
        <a:graphic>
          <a:graphicData uri="http://schemas.openxmlformats.org/presentationml/2006/ole">
            <p:oleObj spid="_x0000_s46084" name="Drawing" r:id="rId3" imgW="7448400" imgH="3657600" progId="Presentations.Drawing.11">
              <p:embed/>
            </p:oleObj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/>
              <a:t>Which river is farthest north in Virginia?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2362200"/>
            <a:ext cx="7010400" cy="4114800"/>
          </a:xfrm>
        </p:spPr>
        <p:txBody>
          <a:bodyPr/>
          <a:lstStyle/>
          <a:p>
            <a:pPr marL="609600" indent="-609600">
              <a:buClr>
                <a:schemeClr val="tx1"/>
              </a:buClr>
              <a:buFont typeface="Wingdings" pitchFamily="2" charset="2"/>
              <a:buAutoNum type="alphaUcPeriod"/>
            </a:pPr>
            <a:r>
              <a:rPr lang="en-US" sz="6000"/>
              <a:t>James</a:t>
            </a:r>
          </a:p>
          <a:p>
            <a:pPr marL="609600" indent="-609600">
              <a:buClr>
                <a:schemeClr val="tx1"/>
              </a:buClr>
              <a:buFont typeface="Wingdings" pitchFamily="2" charset="2"/>
              <a:buAutoNum type="alphaUcPeriod"/>
            </a:pPr>
            <a:r>
              <a:rPr lang="en-US" sz="6000"/>
              <a:t>Potomac</a:t>
            </a:r>
          </a:p>
          <a:p>
            <a:pPr marL="609600" indent="-609600">
              <a:buClr>
                <a:schemeClr val="tx1"/>
              </a:buClr>
              <a:buFont typeface="Wingdings" pitchFamily="2" charset="2"/>
              <a:buAutoNum type="alphaUcPeriod"/>
            </a:pPr>
            <a:r>
              <a:rPr lang="en-US" sz="6000"/>
              <a:t>Rappahannock</a:t>
            </a:r>
          </a:p>
          <a:p>
            <a:pPr marL="609600" indent="-609600">
              <a:buClr>
                <a:schemeClr val="tx1"/>
              </a:buClr>
              <a:buFont typeface="Wingdings" pitchFamily="2" charset="2"/>
              <a:buAutoNum type="alphaUcPeriod"/>
            </a:pPr>
            <a:r>
              <a:rPr lang="en-US" sz="6000"/>
              <a:t>York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i="1"/>
              <a:t>Richmond and Jamestown are located on the—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lphaUcPeriod"/>
            </a:pPr>
            <a:r>
              <a:rPr lang="en-US" sz="4800"/>
              <a:t>James River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4800"/>
              <a:t>York River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4800"/>
              <a:t>Rappahannock River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4800"/>
              <a:t>Potomac River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/>
              <a:t>Which were two reasons for the decline of agriculture in Virginia?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816225"/>
            <a:ext cx="7772400" cy="3279775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lphaUcPeriod"/>
            </a:pPr>
            <a:r>
              <a:rPr lang="en-US"/>
              <a:t>More slaves were brought over and the House of Burgesses closed.</a:t>
            </a:r>
          </a:p>
          <a:p>
            <a:pPr marL="609600" indent="-609600">
              <a:lnSpc>
                <a:spcPct val="90000"/>
              </a:lnSpc>
              <a:buFontTx/>
              <a:buAutoNum type="alphaUcPeriod"/>
            </a:pPr>
            <a:r>
              <a:rPr lang="en-US"/>
              <a:t>American Indians refused to leave their lands and tobacco made money.</a:t>
            </a:r>
          </a:p>
          <a:p>
            <a:pPr marL="609600" indent="-609600">
              <a:lnSpc>
                <a:spcPct val="90000"/>
              </a:lnSpc>
              <a:buFontTx/>
              <a:buAutoNum type="alphaUcPeriod"/>
            </a:pPr>
            <a:r>
              <a:rPr lang="en-US"/>
              <a:t>Crop prices were low and old systems of farming were ineffective.</a:t>
            </a:r>
          </a:p>
          <a:p>
            <a:pPr marL="609600" indent="-609600">
              <a:lnSpc>
                <a:spcPct val="90000"/>
              </a:lnSpc>
              <a:buFontTx/>
              <a:buAutoNum type="alphaUcPeriod"/>
            </a:pPr>
            <a:r>
              <a:rPr lang="en-US"/>
              <a:t>Coal mines shut down and people moved away from cities.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/>
              <a:t>What would be the BEST title for this list?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600200"/>
            <a:ext cx="4419600" cy="49530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sz="2000" b="1"/>
              <a:t>___________?____________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US" sz="2000" b="1"/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b="1"/>
              <a:t>People have moved to Virginia from many other states and nations for jobs, freedom, and the enjoyment of Virginia’s beauty and quality of life.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b="1"/>
              <a:t>Since the end of World War II, Northern Virginia has experienced growth due to increases in the number of federal jobs located in the region. </a:t>
            </a:r>
          </a:p>
          <a:p>
            <a:pPr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000" b="1"/>
              <a:t>Both Northern Virginia and the Tidewater region have grown due to computer technology. 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638800" y="1600200"/>
            <a:ext cx="3505200" cy="4525963"/>
          </a:xfrm>
        </p:spPr>
        <p:txBody>
          <a:bodyPr/>
          <a:lstStyle/>
          <a:p>
            <a:pPr marL="381000" indent="-381000">
              <a:lnSpc>
                <a:spcPct val="80000"/>
              </a:lnSpc>
              <a:buFontTx/>
              <a:buAutoNum type="alphaUcPeriod"/>
            </a:pPr>
            <a:r>
              <a:rPr lang="en-US" sz="3200"/>
              <a:t>Reasons for Virginia’s Growth</a:t>
            </a:r>
          </a:p>
          <a:p>
            <a:pPr marL="381000" indent="-381000">
              <a:lnSpc>
                <a:spcPct val="80000"/>
              </a:lnSpc>
              <a:buFontTx/>
              <a:buAutoNum type="alphaUcPeriod"/>
            </a:pPr>
            <a:r>
              <a:rPr lang="en-US" sz="3200"/>
              <a:t>Reasons to Move Away from Virginia</a:t>
            </a:r>
          </a:p>
          <a:p>
            <a:pPr marL="381000" indent="-381000">
              <a:lnSpc>
                <a:spcPct val="80000"/>
              </a:lnSpc>
              <a:buFontTx/>
              <a:buAutoNum type="alphaUcPeriod"/>
            </a:pPr>
            <a:r>
              <a:rPr lang="en-US" sz="3200"/>
              <a:t>The Increase of Agriculture in the 20</a:t>
            </a:r>
            <a:r>
              <a:rPr lang="en-US" sz="3200" baseline="30000"/>
              <a:t>th</a:t>
            </a:r>
            <a:r>
              <a:rPr lang="en-US" sz="3200"/>
              <a:t> Century</a:t>
            </a:r>
          </a:p>
          <a:p>
            <a:pPr marL="381000" indent="-381000">
              <a:lnSpc>
                <a:spcPct val="80000"/>
              </a:lnSpc>
              <a:buFontTx/>
              <a:buAutoNum type="alphaUcPeriod"/>
            </a:pPr>
            <a:r>
              <a:rPr lang="en-US" sz="3200"/>
              <a:t>How Civil Rights Came to Virginia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latin typeface="PosterBodoni BT" pitchFamily="18" charset="0"/>
              </a:rPr>
              <a:t>Growing corn in the summer time is an example of how—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81200"/>
            <a:ext cx="7772400" cy="3581400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/>
              <a:t>First Americans adapted to their environment.</a:t>
            </a:r>
          </a:p>
          <a:p>
            <a:pPr marL="609600" indent="-609600">
              <a:buFontTx/>
              <a:buAutoNum type="alphaUcPeriod"/>
            </a:pPr>
            <a:r>
              <a:rPr lang="en-US"/>
              <a:t>First Americans did not meet their basic needs.</a:t>
            </a:r>
          </a:p>
          <a:p>
            <a:pPr marL="609600" indent="-609600">
              <a:buFontTx/>
              <a:buAutoNum type="alphaUcPeriod"/>
            </a:pPr>
            <a:r>
              <a:rPr lang="en-US"/>
              <a:t>First Americans set up a democratic government</a:t>
            </a:r>
          </a:p>
          <a:p>
            <a:pPr marL="609600" indent="-609600">
              <a:buFontTx/>
              <a:buAutoNum type="alphaUcPeriod"/>
            </a:pPr>
            <a:r>
              <a:rPr lang="en-US"/>
              <a:t>First Americans did not make use of their surroundings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762000" indent="-762000" algn="l"/>
            <a:r>
              <a:rPr lang="en-US" sz="4000"/>
              <a:t>After World War II, African Americans—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4000"/>
              <a:t>Were forced onto reservations</a:t>
            </a:r>
          </a:p>
          <a:p>
            <a:pPr marL="609600" indent="-609600">
              <a:buFontTx/>
              <a:buAutoNum type="alphaUcPeriod"/>
            </a:pPr>
            <a:r>
              <a:rPr lang="en-US" sz="4000"/>
              <a:t>Became to demand equal rights</a:t>
            </a:r>
          </a:p>
          <a:p>
            <a:pPr marL="609600" indent="-609600">
              <a:buFontTx/>
              <a:buAutoNum type="alphaUcPeriod"/>
            </a:pPr>
            <a:r>
              <a:rPr lang="en-US" sz="4000"/>
              <a:t>Were forced back into slavery</a:t>
            </a:r>
          </a:p>
          <a:p>
            <a:pPr marL="609600" indent="-609600">
              <a:buFontTx/>
              <a:buAutoNum type="alphaUcPeriod"/>
            </a:pPr>
            <a:r>
              <a:rPr lang="en-US" sz="4000"/>
              <a:t>Became the first people to move to California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>
                <a:latin typeface="PosterBodoni BT" pitchFamily="18" charset="0"/>
              </a:rPr>
              <a:t>The climate in Virginia is—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581400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4800"/>
              <a:t>Mild with distinct seasons</a:t>
            </a:r>
          </a:p>
          <a:p>
            <a:pPr marL="609600" indent="-609600">
              <a:buFontTx/>
              <a:buAutoNum type="alphaUcPeriod"/>
            </a:pPr>
            <a:r>
              <a:rPr lang="en-US" sz="4800"/>
              <a:t>Hot during the entire year</a:t>
            </a:r>
          </a:p>
          <a:p>
            <a:pPr marL="609600" indent="-609600">
              <a:buFontTx/>
              <a:buAutoNum type="alphaUcPeriod"/>
            </a:pPr>
            <a:r>
              <a:rPr lang="en-US" sz="4800"/>
              <a:t>Cold during the entire year</a:t>
            </a:r>
          </a:p>
          <a:p>
            <a:pPr marL="609600" indent="-609600">
              <a:buFontTx/>
              <a:buAutoNum type="alphaUcPeriod"/>
            </a:pPr>
            <a:r>
              <a:rPr lang="en-US" sz="4800"/>
              <a:t>Dry and hot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762000" indent="-762000" algn="l"/>
            <a:r>
              <a:rPr lang="en-US" sz="4000" b="1"/>
              <a:t>The definition of desegregation is—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3581400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3600"/>
              <a:t>The abolishment of racial segregation</a:t>
            </a:r>
          </a:p>
          <a:p>
            <a:pPr marL="609600" indent="-609600">
              <a:buFontTx/>
              <a:buAutoNum type="alphaUcPeriod"/>
            </a:pPr>
            <a:r>
              <a:rPr lang="en-US" sz="3600"/>
              <a:t>Separation based on race or religion</a:t>
            </a:r>
          </a:p>
          <a:p>
            <a:pPr marL="609600" indent="-609600">
              <a:buFontTx/>
              <a:buAutoNum type="alphaUcPeriod"/>
            </a:pPr>
            <a:r>
              <a:rPr lang="en-US" sz="3600"/>
              <a:t>Unfair treatment based on race or religion</a:t>
            </a:r>
          </a:p>
          <a:p>
            <a:pPr marL="609600" indent="-609600">
              <a:buFontTx/>
              <a:buAutoNum type="alphaUcPeriod"/>
            </a:pPr>
            <a:r>
              <a:rPr lang="en-US" sz="3600"/>
              <a:t>A new type of farming based on machines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/>
              <a:t>What was decided in the Supreme Court case </a:t>
            </a:r>
            <a:r>
              <a:rPr lang="en-US" sz="4000" b="1" i="1"/>
              <a:t>Brown v. the Board of Education?</a:t>
            </a:r>
            <a:endParaRPr lang="en-US" sz="4000" b="1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755900"/>
            <a:ext cx="7772400" cy="3340100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/>
              <a:t>Separate schools were legal as long as they were equal.</a:t>
            </a:r>
          </a:p>
          <a:p>
            <a:pPr marL="609600" indent="-609600">
              <a:buFontTx/>
              <a:buAutoNum type="alphaUcPeriod"/>
            </a:pPr>
            <a:r>
              <a:rPr lang="en-US"/>
              <a:t>Poll taxes were illegal.</a:t>
            </a:r>
          </a:p>
          <a:p>
            <a:pPr marL="609600" indent="-609600">
              <a:buFontTx/>
              <a:buAutoNum type="alphaUcPeriod"/>
            </a:pPr>
            <a:r>
              <a:rPr lang="en-US"/>
              <a:t>Schools had to integrate, and could no longer separate based on race.</a:t>
            </a:r>
          </a:p>
          <a:p>
            <a:pPr marL="609600" indent="-609600">
              <a:buFontTx/>
              <a:buAutoNum type="alphaUcPeriod"/>
            </a:pPr>
            <a:r>
              <a:rPr lang="en-US"/>
              <a:t>African Americans no longer had to take reading tests to vote.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>
                <a:latin typeface="PosterBodoni BT" pitchFamily="18" charset="0"/>
              </a:rPr>
              <a:t>Christopher Columbus called the First Americans “Indians” because—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3219450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4000"/>
              <a:t>That was what they called themselves.</a:t>
            </a:r>
          </a:p>
          <a:p>
            <a:pPr marL="609600" indent="-609600">
              <a:buFontTx/>
              <a:buAutoNum type="alphaUcPeriod"/>
            </a:pPr>
            <a:r>
              <a:rPr lang="en-US" sz="4000"/>
              <a:t>He thought that he was in the Indies.</a:t>
            </a:r>
          </a:p>
          <a:p>
            <a:pPr marL="609600" indent="-609600">
              <a:buFontTx/>
              <a:buAutoNum type="alphaUcPeriod"/>
            </a:pPr>
            <a:r>
              <a:rPr lang="en-US" sz="4000"/>
              <a:t>It is a Spanish word for “native.”</a:t>
            </a:r>
          </a:p>
          <a:p>
            <a:pPr marL="609600" indent="-609600">
              <a:buFontTx/>
              <a:buAutoNum type="alphaUcPeriod"/>
            </a:pPr>
            <a:r>
              <a:rPr lang="en-US" sz="4000"/>
              <a:t>They came from Indiana.</a:t>
            </a:r>
          </a:p>
          <a:p>
            <a:pPr marL="609600" indent="-609600">
              <a:buFontTx/>
              <a:buAutoNum type="alphaUcPeriod"/>
            </a:pPr>
            <a:endParaRPr lang="en-US" sz="400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/>
              <a:t>What could be added to this list about Massive Resistance?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2514600"/>
            <a:ext cx="3733800" cy="3840163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sz="3200"/>
              <a:t>Massive Resistance failed.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lang="en-US" sz="3200"/>
              <a:t>To avoid integration, some schools closed.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endParaRPr lang="en-US" sz="3200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1905000"/>
            <a:ext cx="3733800" cy="4525963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Tx/>
              <a:buAutoNum type="alphaUcPeriod"/>
            </a:pPr>
            <a:r>
              <a:rPr lang="en-US"/>
              <a:t>Harry F. Byrd supported Massive Resistance.</a:t>
            </a:r>
          </a:p>
          <a:p>
            <a:pPr marL="533400" indent="-533400">
              <a:lnSpc>
                <a:spcPct val="90000"/>
              </a:lnSpc>
              <a:buFontTx/>
              <a:buAutoNum type="alphaUcPeriod"/>
            </a:pPr>
            <a:r>
              <a:rPr lang="en-US"/>
              <a:t>Virginian schools were the first to integrate.</a:t>
            </a:r>
          </a:p>
          <a:p>
            <a:pPr marL="533400" indent="-533400">
              <a:lnSpc>
                <a:spcPct val="90000"/>
              </a:lnSpc>
              <a:buFontTx/>
              <a:buAutoNum type="alphaUcPeriod"/>
            </a:pPr>
            <a:r>
              <a:rPr lang="en-US"/>
              <a:t>It gave more money to white schools.</a:t>
            </a:r>
          </a:p>
          <a:p>
            <a:pPr marL="533400" indent="-533400">
              <a:lnSpc>
                <a:spcPct val="90000"/>
              </a:lnSpc>
              <a:buFontTx/>
              <a:buAutoNum type="alphaUcPeriod"/>
            </a:pPr>
            <a:r>
              <a:rPr lang="en-US"/>
              <a:t>It lasted until 1980.</a:t>
            </a:r>
          </a:p>
          <a:p>
            <a:pPr marL="533400" indent="-533400">
              <a:lnSpc>
                <a:spcPct val="90000"/>
              </a:lnSpc>
              <a:buFontTx/>
              <a:buAutoNum type="alphaUcPeriod"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/>
              <a:t>Who was the first African American and female bank president?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755900"/>
            <a:ext cx="7772400" cy="3340100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4000"/>
              <a:t>Maggie L. Walker</a:t>
            </a:r>
          </a:p>
          <a:p>
            <a:pPr marL="609600" indent="-609600">
              <a:buFontTx/>
              <a:buAutoNum type="alphaUcPeriod"/>
            </a:pPr>
            <a:r>
              <a:rPr lang="en-US" sz="4000"/>
              <a:t>Sandra Day O’Conner</a:t>
            </a:r>
          </a:p>
          <a:p>
            <a:pPr marL="609600" indent="-609600">
              <a:buFontTx/>
              <a:buAutoNum type="alphaUcPeriod"/>
            </a:pPr>
            <a:r>
              <a:rPr lang="en-US" sz="4000"/>
              <a:t>Coretta Scott King</a:t>
            </a:r>
          </a:p>
          <a:p>
            <a:pPr marL="609600" indent="-609600">
              <a:buFontTx/>
              <a:buAutoNum type="alphaUcPeriod"/>
            </a:pPr>
            <a:r>
              <a:rPr lang="en-US" sz="4000"/>
              <a:t>Ruth B. Ginsberg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Which shows a region where you would find poultry and farming?</a:t>
            </a:r>
          </a:p>
        </p:txBody>
      </p:sp>
      <p:graphicFrame>
        <p:nvGraphicFramePr>
          <p:cNvPr id="3277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685800" y="2095500"/>
          <a:ext cx="7758113" cy="4241800"/>
        </p:xfrm>
        <a:graphic>
          <a:graphicData uri="http://schemas.openxmlformats.org/presentationml/2006/ole">
            <p:oleObj spid="_x0000_s32771" name="Drawing" r:id="rId3" imgW="6829560" imgH="3733920" progId="Presentations.Drawing.11">
              <p:embed/>
            </p:oleObj>
          </a:graphicData>
        </a:graphic>
      </p:graphicFrame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1981200" y="36576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A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6553200" y="36576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1981200" y="64008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6629400" y="640080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D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/>
              <a:t>Which describes Arthur Ashe?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3600"/>
              <a:t>The first African American bank president</a:t>
            </a:r>
          </a:p>
          <a:p>
            <a:pPr marL="609600" indent="-609600">
              <a:buFontTx/>
              <a:buAutoNum type="alphaUcPeriod"/>
            </a:pPr>
            <a:r>
              <a:rPr lang="en-US" sz="3600"/>
              <a:t>Governor who modernized Virginia</a:t>
            </a:r>
          </a:p>
          <a:p>
            <a:pPr marL="609600" indent="-609600">
              <a:buFontTx/>
              <a:buAutoNum type="alphaUcPeriod"/>
            </a:pPr>
            <a:r>
              <a:rPr lang="en-US" sz="3600"/>
              <a:t>Improved the road system in Virginia</a:t>
            </a:r>
          </a:p>
          <a:p>
            <a:pPr marL="609600" indent="-609600">
              <a:buFontTx/>
              <a:buAutoNum type="alphaUcPeriod"/>
            </a:pPr>
            <a:r>
              <a:rPr lang="en-US" sz="3600"/>
              <a:t>Won many tennis championships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914400"/>
            <a:ext cx="8229600" cy="1143000"/>
          </a:xfrm>
        </p:spPr>
        <p:txBody>
          <a:bodyPr/>
          <a:lstStyle/>
          <a:p>
            <a:pPr algn="l"/>
            <a:r>
              <a:rPr lang="en-US" sz="3600" b="1">
                <a:latin typeface="PosterBodoni BT" pitchFamily="18" charset="0"/>
              </a:rPr>
              <a:t>What American Indian language was spoken in Southwestern Virginia and in Southern Virginia near what is today North Carolina?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3124200"/>
            <a:ext cx="7772400" cy="2555875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4400"/>
              <a:t>Navajo</a:t>
            </a:r>
          </a:p>
          <a:p>
            <a:pPr marL="609600" indent="-609600">
              <a:buFontTx/>
              <a:buAutoNum type="alphaUcPeriod"/>
            </a:pPr>
            <a:r>
              <a:rPr lang="en-US" sz="4400"/>
              <a:t>Siouan</a:t>
            </a:r>
          </a:p>
          <a:p>
            <a:pPr marL="609600" indent="-609600">
              <a:buFontTx/>
              <a:buAutoNum type="alphaUcPeriod"/>
            </a:pPr>
            <a:r>
              <a:rPr lang="en-US" sz="4400"/>
              <a:t>Algonquian</a:t>
            </a:r>
          </a:p>
          <a:p>
            <a:pPr marL="609600" indent="-609600">
              <a:buFontTx/>
              <a:buAutoNum type="alphaUcPeriod"/>
            </a:pPr>
            <a:r>
              <a:rPr lang="en-US" sz="4400"/>
              <a:t>Iroquoian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/>
              <a:t>What is Harry F. Byrd known for?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/>
              <a:t>Fighting against Massive Resistance and starting colleges</a:t>
            </a:r>
          </a:p>
          <a:p>
            <a:pPr marL="609600" indent="-609600">
              <a:buFontTx/>
              <a:buAutoNum type="alphaUcPeriod"/>
            </a:pPr>
            <a:r>
              <a:rPr lang="en-US"/>
              <a:t>Winning tennis championships and speaking eloquently</a:t>
            </a:r>
          </a:p>
          <a:p>
            <a:pPr marL="609600" indent="-609600">
              <a:buFontTx/>
              <a:buAutoNum type="alphaUcPeriod"/>
            </a:pPr>
            <a:r>
              <a:rPr lang="en-US"/>
              <a:t>Being elected the first African American governor</a:t>
            </a:r>
          </a:p>
          <a:p>
            <a:pPr marL="609600" indent="-609600">
              <a:buFontTx/>
              <a:buAutoNum type="alphaUcPeriod"/>
            </a:pPr>
            <a:r>
              <a:rPr lang="en-US"/>
              <a:t>Improving roads and modernizing Virginia state government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762000" indent="-762000"/>
            <a:r>
              <a:rPr lang="en-US" sz="4000" b="1"/>
              <a:t>When you buy something on credit, you agree to—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lphaUcPeriod"/>
            </a:pPr>
            <a:r>
              <a:rPr lang="en-US" sz="4400"/>
              <a:t>Buy now, pay later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4400"/>
              <a:t>Pay double the amount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4400"/>
              <a:t>Use tobacco to pay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4400"/>
              <a:t>Pay with a check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/>
              <a:t>What do all these people have in common?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981200"/>
            <a:ext cx="2720975" cy="3581400"/>
          </a:xfrm>
        </p:spPr>
        <p:txBody>
          <a:bodyPr/>
          <a:lstStyle/>
          <a:p>
            <a:r>
              <a:rPr lang="en-US" sz="3200">
                <a:solidFill>
                  <a:srgbClr val="FF0000"/>
                </a:solidFill>
              </a:rPr>
              <a:t>Maggie L. Walker</a:t>
            </a:r>
          </a:p>
          <a:p>
            <a:r>
              <a:rPr lang="en-US" sz="3200">
                <a:solidFill>
                  <a:srgbClr val="FF0000"/>
                </a:solidFill>
              </a:rPr>
              <a:t>Arthur R. Ashe</a:t>
            </a:r>
          </a:p>
          <a:p>
            <a:r>
              <a:rPr lang="en-US" sz="3200">
                <a:solidFill>
                  <a:srgbClr val="FF0000"/>
                </a:solidFill>
              </a:rPr>
              <a:t>Harry F. Byrd</a:t>
            </a:r>
          </a:p>
          <a:p>
            <a:r>
              <a:rPr lang="en-US" sz="3200">
                <a:solidFill>
                  <a:srgbClr val="FF0000"/>
                </a:solidFill>
              </a:rPr>
              <a:t>L. Douglas Wilder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0" y="1600200"/>
            <a:ext cx="4876800" cy="4876800"/>
          </a:xfrm>
        </p:spPr>
        <p:txBody>
          <a:bodyPr/>
          <a:lstStyle/>
          <a:p>
            <a:pPr marL="533400" indent="-533400">
              <a:lnSpc>
                <a:spcPct val="90000"/>
              </a:lnSpc>
              <a:buFontTx/>
              <a:buAutoNum type="alphaUcPeriod"/>
            </a:pPr>
            <a:r>
              <a:rPr lang="en-US" sz="2400" b="1"/>
              <a:t>They all fought in the Civil War.</a:t>
            </a:r>
          </a:p>
          <a:p>
            <a:pPr marL="533400" indent="-533400">
              <a:lnSpc>
                <a:spcPct val="90000"/>
              </a:lnSpc>
              <a:buFontTx/>
              <a:buAutoNum type="alphaUcPeriod"/>
            </a:pPr>
            <a:r>
              <a:rPr lang="en-US" sz="2400" b="1"/>
              <a:t>They all supported Massive Resistance after World War II.</a:t>
            </a:r>
          </a:p>
          <a:p>
            <a:pPr marL="533400" indent="-533400">
              <a:lnSpc>
                <a:spcPct val="90000"/>
              </a:lnSpc>
              <a:buFontTx/>
              <a:buAutoNum type="alphaUcPeriod"/>
            </a:pPr>
            <a:r>
              <a:rPr lang="en-US" sz="2400" b="1"/>
              <a:t>They all fought for the integration of schools in </a:t>
            </a:r>
            <a:r>
              <a:rPr lang="en-US" sz="2400" b="1" i="1"/>
              <a:t>Brown v. the Board of Education.</a:t>
            </a:r>
          </a:p>
          <a:p>
            <a:pPr marL="533400" indent="-533400">
              <a:lnSpc>
                <a:spcPct val="90000"/>
              </a:lnSpc>
              <a:buFontTx/>
              <a:buAutoNum type="alphaUcPeriod"/>
            </a:pPr>
            <a:r>
              <a:rPr lang="en-US" sz="2400" b="1"/>
              <a:t>They all helped to make social, political, and economic contributions to 20</a:t>
            </a:r>
            <a:r>
              <a:rPr lang="en-US" sz="2400" b="1" baseline="30000"/>
              <a:t>th</a:t>
            </a:r>
            <a:r>
              <a:rPr lang="en-US" sz="2400" b="1"/>
              <a:t> century Virginia.</a:t>
            </a:r>
            <a:r>
              <a:rPr lang="en-US" sz="2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algn="l"/>
            <a:r>
              <a:rPr lang="en-US" sz="4000">
                <a:latin typeface="PosterBodoni BT" pitchFamily="18" charset="0"/>
              </a:rPr>
              <a:t>Which language was spoken by the First Americans living in the shaded region?</a:t>
            </a:r>
          </a:p>
        </p:txBody>
      </p:sp>
      <p:pic>
        <p:nvPicPr>
          <p:cNvPr id="74755" name="Picture 3" descr="siouan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3178175"/>
            <a:ext cx="7772400" cy="2878138"/>
          </a:xfrm>
          <a:noFill/>
          <a:ln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pPr algn="l"/>
            <a:r>
              <a:rPr lang="en-US" sz="4000" b="1">
                <a:latin typeface="PosterBodoni BT" pitchFamily="18" charset="0"/>
              </a:rPr>
              <a:t>The food, clothing, and shelter of the First Americans all depended on—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90800"/>
            <a:ext cx="8229600" cy="4068763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5400"/>
              <a:t>The tides</a:t>
            </a:r>
          </a:p>
          <a:p>
            <a:pPr marL="609600" indent="-609600">
              <a:buFontTx/>
              <a:buAutoNum type="alphaUcPeriod"/>
            </a:pPr>
            <a:r>
              <a:rPr lang="en-US" sz="5400"/>
              <a:t>The seasons</a:t>
            </a:r>
          </a:p>
          <a:p>
            <a:pPr marL="609600" indent="-609600">
              <a:buFontTx/>
              <a:buAutoNum type="alphaUcPeriod"/>
            </a:pPr>
            <a:r>
              <a:rPr lang="en-US" sz="5400"/>
              <a:t>The forest animals</a:t>
            </a:r>
          </a:p>
          <a:p>
            <a:pPr marL="609600" indent="-609600">
              <a:buFontTx/>
              <a:buAutoNum type="alphaUcPeriod"/>
            </a:pPr>
            <a:r>
              <a:rPr lang="en-US" sz="5400"/>
              <a:t>The Europeans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800" b="1">
                <a:latin typeface="PosterBodoni BT" pitchFamily="18" charset="0"/>
              </a:rPr>
              <a:t>First Americans homes were made out of—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997200"/>
            <a:ext cx="7772400" cy="3098800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4800"/>
              <a:t>Deerskin</a:t>
            </a:r>
          </a:p>
          <a:p>
            <a:pPr marL="609600" indent="-609600">
              <a:buFontTx/>
              <a:buAutoNum type="alphaUcPeriod"/>
            </a:pPr>
            <a:r>
              <a:rPr lang="en-US" sz="4800"/>
              <a:t>Wood and bark</a:t>
            </a:r>
          </a:p>
          <a:p>
            <a:pPr marL="609600" indent="-609600">
              <a:buFontTx/>
              <a:buAutoNum type="alphaUcPeriod"/>
            </a:pPr>
            <a:r>
              <a:rPr lang="en-US" sz="4800"/>
              <a:t>Sun-dried bricks</a:t>
            </a:r>
          </a:p>
          <a:p>
            <a:pPr marL="609600" indent="-609600">
              <a:buFontTx/>
              <a:buAutoNum type="alphaUcPeriod"/>
            </a:pPr>
            <a:r>
              <a:rPr lang="en-US" sz="4800"/>
              <a:t>Rocks and stones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l"/>
            <a:r>
              <a:rPr lang="en-US" sz="4000" b="1">
                <a:latin typeface="PosterBodoni BT" pitchFamily="18" charset="0"/>
              </a:rPr>
              <a:t>In the winter, the Virginia First Americans ate mostly—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178175"/>
            <a:ext cx="7772400" cy="2917825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lphaUcPeriod"/>
            </a:pPr>
            <a:r>
              <a:rPr lang="en-US" sz="4000"/>
              <a:t>Fish they caught in the rivers</a:t>
            </a:r>
          </a:p>
          <a:p>
            <a:pPr marL="609600" indent="-609600">
              <a:lnSpc>
                <a:spcPct val="90000"/>
              </a:lnSpc>
              <a:buFontTx/>
              <a:buAutoNum type="alphaUcPeriod"/>
            </a:pPr>
            <a:r>
              <a:rPr lang="en-US" sz="4000"/>
              <a:t>Crops they grew in the land</a:t>
            </a:r>
          </a:p>
          <a:p>
            <a:pPr marL="609600" indent="-609600">
              <a:lnSpc>
                <a:spcPct val="90000"/>
              </a:lnSpc>
              <a:buFontTx/>
              <a:buAutoNum type="alphaUcPeriod"/>
            </a:pPr>
            <a:r>
              <a:rPr lang="en-US" sz="4000"/>
              <a:t>Animals and birds they hunted</a:t>
            </a:r>
          </a:p>
          <a:p>
            <a:pPr marL="609600" indent="-609600">
              <a:lnSpc>
                <a:spcPct val="90000"/>
              </a:lnSpc>
              <a:buFontTx/>
              <a:buAutoNum type="alphaUcPeriod"/>
            </a:pPr>
            <a:r>
              <a:rPr lang="en-US" sz="4000"/>
              <a:t>Food they bought from the market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/>
          <a:lstStyle/>
          <a:p>
            <a:pPr algn="l"/>
            <a:r>
              <a:rPr lang="en-US" sz="4000" b="1">
                <a:latin typeface="PosterBodoni BT" pitchFamily="18" charset="0"/>
              </a:rPr>
              <a:t>Which of the following was NOT a language group of the Virginian Indians?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743200"/>
            <a:ext cx="7772400" cy="26162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lphaUcPeriod"/>
            </a:pPr>
            <a:r>
              <a:rPr lang="en-US" sz="4800"/>
              <a:t>Algonquian</a:t>
            </a:r>
          </a:p>
          <a:p>
            <a:pPr marL="609600" indent="-609600">
              <a:lnSpc>
                <a:spcPct val="90000"/>
              </a:lnSpc>
              <a:buFontTx/>
              <a:buAutoNum type="alphaUcPeriod"/>
            </a:pPr>
            <a:r>
              <a:rPr lang="en-US" sz="4800"/>
              <a:t>Iroquoian</a:t>
            </a:r>
          </a:p>
          <a:p>
            <a:pPr marL="609600" indent="-609600">
              <a:lnSpc>
                <a:spcPct val="90000"/>
              </a:lnSpc>
              <a:buFontTx/>
              <a:buAutoNum type="alphaUcPeriod"/>
            </a:pPr>
            <a:r>
              <a:rPr lang="en-US" sz="4800"/>
              <a:t>Siouan</a:t>
            </a:r>
          </a:p>
          <a:p>
            <a:pPr marL="609600" indent="-609600">
              <a:lnSpc>
                <a:spcPct val="90000"/>
              </a:lnSpc>
              <a:buFontTx/>
              <a:buAutoNum type="alphaUcPeriod"/>
            </a:pPr>
            <a:r>
              <a:rPr lang="en-US" sz="4800"/>
              <a:t>Navajo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/>
              <a:t>The Virginia Company of London—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3600"/>
              <a:t>Fought a great battle with the Spanish</a:t>
            </a:r>
          </a:p>
          <a:p>
            <a:pPr marL="609600" indent="-609600">
              <a:buFontTx/>
              <a:buAutoNum type="alphaUcPeriod"/>
            </a:pPr>
            <a:r>
              <a:rPr lang="en-US" sz="3600"/>
              <a:t>Received money from the French</a:t>
            </a:r>
          </a:p>
          <a:p>
            <a:pPr marL="609600" indent="-609600">
              <a:buFontTx/>
              <a:buAutoNum type="alphaUcPeriod"/>
            </a:pPr>
            <a:r>
              <a:rPr lang="en-US" sz="3600"/>
              <a:t>Financed the settlement of Jamestown</a:t>
            </a:r>
          </a:p>
          <a:p>
            <a:pPr marL="609600" indent="-609600">
              <a:buFontTx/>
              <a:buAutoNum type="alphaUcPeriod"/>
            </a:pPr>
            <a:r>
              <a:rPr lang="en-US" sz="3600"/>
              <a:t>Took away English rights from settlers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>
                <a:latin typeface="PosterBodoni BT" pitchFamily="18" charset="0"/>
              </a:rPr>
              <a:t>The Powhatan Indians spoke which language?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3581400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6000"/>
              <a:t>Siouan</a:t>
            </a:r>
          </a:p>
          <a:p>
            <a:pPr marL="609600" indent="-609600">
              <a:buFontTx/>
              <a:buAutoNum type="alphaUcPeriod"/>
            </a:pPr>
            <a:r>
              <a:rPr lang="en-US" sz="6000"/>
              <a:t>Algonquian</a:t>
            </a:r>
          </a:p>
          <a:p>
            <a:pPr marL="609600" indent="-609600">
              <a:buFontTx/>
              <a:buAutoNum type="alphaUcPeriod"/>
            </a:pPr>
            <a:r>
              <a:rPr lang="en-US" sz="6000"/>
              <a:t>Navajo</a:t>
            </a:r>
          </a:p>
          <a:p>
            <a:pPr marL="609600" indent="-609600">
              <a:buFontTx/>
              <a:buAutoNum type="alphaUcPeriod"/>
            </a:pPr>
            <a:r>
              <a:rPr lang="en-US" sz="6000"/>
              <a:t>Iroquoian</a:t>
            </a:r>
          </a:p>
          <a:p>
            <a:pPr marL="609600" indent="-609600">
              <a:buFontTx/>
              <a:buAutoNum type="alphaUcPeriod"/>
            </a:pPr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/>
              <a:t>L. Douglas Wilder did which of the following?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/>
              <a:t>Improved Virginia roads</a:t>
            </a:r>
          </a:p>
          <a:p>
            <a:pPr marL="609600" indent="-609600">
              <a:buFontTx/>
              <a:buAutoNum type="alphaUcPeriod"/>
            </a:pPr>
            <a:r>
              <a:rPr lang="en-US"/>
              <a:t>Wrote many tennis books</a:t>
            </a:r>
          </a:p>
          <a:p>
            <a:pPr marL="609600" indent="-609600">
              <a:buFontTx/>
              <a:buAutoNum type="alphaUcPeriod"/>
            </a:pPr>
            <a:r>
              <a:rPr lang="en-US"/>
              <a:t>Opened the first bank</a:t>
            </a:r>
          </a:p>
          <a:p>
            <a:pPr marL="609600" indent="-609600">
              <a:buFontTx/>
              <a:buAutoNum type="alphaUcPeriod"/>
            </a:pPr>
            <a:r>
              <a:rPr lang="en-US"/>
              <a:t>Elected first African American governor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>
                <a:latin typeface="PosterBodoni BT" pitchFamily="18" charset="0"/>
              </a:rPr>
              <a:t>Which Native Americans lived in the Tidewater area?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098800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5400"/>
              <a:t>The Powhatan</a:t>
            </a:r>
          </a:p>
          <a:p>
            <a:pPr marL="609600" indent="-609600">
              <a:buFontTx/>
              <a:buAutoNum type="alphaUcPeriod"/>
            </a:pPr>
            <a:r>
              <a:rPr lang="en-US" sz="5400"/>
              <a:t>The Sioux</a:t>
            </a:r>
          </a:p>
          <a:p>
            <a:pPr marL="609600" indent="-609600">
              <a:buFontTx/>
              <a:buAutoNum type="alphaUcPeriod"/>
            </a:pPr>
            <a:r>
              <a:rPr lang="en-US" sz="5400"/>
              <a:t>The Pueblo</a:t>
            </a:r>
          </a:p>
          <a:p>
            <a:pPr marL="609600" indent="-609600">
              <a:buFontTx/>
              <a:buAutoNum type="alphaUcPeriod"/>
            </a:pPr>
            <a:r>
              <a:rPr lang="en-US" sz="5400"/>
              <a:t>The Navajo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/>
              <a:t>When could men of ALL races vote and have the same rights?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057400"/>
            <a:ext cx="7772400" cy="3316288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4800"/>
              <a:t>During Reconstruction</a:t>
            </a:r>
          </a:p>
          <a:p>
            <a:pPr marL="609600" indent="-609600">
              <a:buFontTx/>
              <a:buAutoNum type="alphaUcPeriod"/>
            </a:pPr>
            <a:r>
              <a:rPr lang="en-US" sz="4800"/>
              <a:t>During the Civil War</a:t>
            </a:r>
          </a:p>
          <a:p>
            <a:pPr marL="609600" indent="-609600">
              <a:buFontTx/>
              <a:buAutoNum type="alphaUcPeriod"/>
            </a:pPr>
            <a:r>
              <a:rPr lang="en-US" sz="4800"/>
              <a:t>Right after Reconstruction</a:t>
            </a:r>
          </a:p>
          <a:p>
            <a:pPr marL="609600" indent="-609600">
              <a:buFontTx/>
              <a:buAutoNum type="alphaUcPeriod"/>
            </a:pPr>
            <a:r>
              <a:rPr lang="en-US" sz="4800"/>
              <a:t>Right after the American Revolution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/>
          <a:lstStyle/>
          <a:p>
            <a:pPr algn="l"/>
            <a:r>
              <a:rPr lang="en-US" sz="4000" b="1">
                <a:latin typeface="PosterBodoni BT" pitchFamily="18" charset="0"/>
              </a:rPr>
              <a:t>What covered most of Virginia’s land a long time ago?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997200"/>
            <a:ext cx="7772400" cy="3098800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4800"/>
              <a:t>Trees</a:t>
            </a:r>
          </a:p>
          <a:p>
            <a:pPr marL="609600" indent="-609600">
              <a:buFontTx/>
              <a:buAutoNum type="alphaUcPeriod"/>
            </a:pPr>
            <a:r>
              <a:rPr lang="en-US" sz="4800"/>
              <a:t>Lakes</a:t>
            </a:r>
          </a:p>
          <a:p>
            <a:pPr marL="609600" indent="-609600">
              <a:buFontTx/>
              <a:buAutoNum type="alphaUcPeriod"/>
            </a:pPr>
            <a:r>
              <a:rPr lang="en-US" sz="4800"/>
              <a:t>Rocks</a:t>
            </a:r>
          </a:p>
          <a:p>
            <a:pPr marL="609600" indent="-609600">
              <a:buFontTx/>
              <a:buAutoNum type="alphaUcPeriod"/>
            </a:pPr>
            <a:r>
              <a:rPr lang="en-US" sz="4800"/>
              <a:t>Deserts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latin typeface="PosterBodoni BT" pitchFamily="18" charset="0"/>
              </a:rPr>
              <a:t>The Eastern Woodland Indians lived in—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3038475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5400"/>
              <a:t>Virginia</a:t>
            </a:r>
          </a:p>
          <a:p>
            <a:pPr marL="609600" indent="-609600">
              <a:buFontTx/>
              <a:buAutoNum type="alphaUcPeriod"/>
            </a:pPr>
            <a:r>
              <a:rPr lang="en-US" sz="5400"/>
              <a:t>The Plains</a:t>
            </a:r>
          </a:p>
          <a:p>
            <a:pPr marL="609600" indent="-609600">
              <a:buFontTx/>
              <a:buAutoNum type="alphaUcPeriod"/>
            </a:pPr>
            <a:r>
              <a:rPr lang="en-US" sz="5400"/>
              <a:t>The Southwest</a:t>
            </a:r>
          </a:p>
          <a:p>
            <a:pPr marL="609600" indent="-609600">
              <a:buFontTx/>
              <a:buAutoNum type="alphaUcPeriod"/>
            </a:pPr>
            <a:r>
              <a:rPr lang="en-US" sz="5400"/>
              <a:t>California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/>
          <a:lstStyle/>
          <a:p>
            <a:pPr algn="l"/>
            <a:r>
              <a:rPr lang="en-US" sz="4000" b="1">
                <a:latin typeface="PosterBodoni BT" pitchFamily="18" charset="0"/>
              </a:rPr>
              <a:t>What evidence helps us know about the First Americans?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905000"/>
            <a:ext cx="7772400" cy="3400425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4400"/>
              <a:t>Pottery, tools, arrowheads</a:t>
            </a:r>
          </a:p>
          <a:p>
            <a:pPr marL="609600" indent="-609600">
              <a:buFontTx/>
              <a:buAutoNum type="alphaUcPeriod"/>
            </a:pPr>
            <a:r>
              <a:rPr lang="en-US" sz="4400"/>
              <a:t>Quill pens, wooden toys, felt hats</a:t>
            </a:r>
          </a:p>
          <a:p>
            <a:pPr marL="609600" indent="-609600">
              <a:buFontTx/>
              <a:buAutoNum type="alphaUcPeriod"/>
            </a:pPr>
            <a:r>
              <a:rPr lang="en-US" sz="4400"/>
              <a:t>Clocks, papyrus, hieroglyphs</a:t>
            </a:r>
          </a:p>
          <a:p>
            <a:pPr marL="609600" indent="-609600">
              <a:buFontTx/>
              <a:buAutoNum type="alphaUcPeriod"/>
            </a:pPr>
            <a:r>
              <a:rPr lang="en-US" sz="4400"/>
              <a:t>Bronze, silk, compasses</a:t>
            </a:r>
            <a:r>
              <a:rPr lang="en-US" sz="2800"/>
              <a:t> </a:t>
            </a:r>
          </a:p>
          <a:p>
            <a:pPr marL="609600" indent="-609600">
              <a:buFontTx/>
              <a:buAutoNum type="alphaUcPeriod"/>
            </a:pPr>
            <a:endParaRPr lang="en-US" sz="280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What is a cash crop?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lphaUcPeriod"/>
            </a:pPr>
            <a:r>
              <a:rPr lang="en-US"/>
              <a:t>A crop that is grown mainly for the farmer to eat.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/>
              <a:t>A crop that is grown to give away to the government.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/>
              <a:t>A crop that is grown for the farmer to sell.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/>
              <a:t>A crop that is grown in a marsh.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l"/>
            <a:r>
              <a:rPr lang="en-US" sz="4000" b="1">
                <a:latin typeface="PosterBodoni BT" pitchFamily="18" charset="0"/>
              </a:rPr>
              <a:t>The Cherokee were a part of which First American group?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117850"/>
            <a:ext cx="7772400" cy="2978150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4800"/>
              <a:t>Iroquoian</a:t>
            </a:r>
          </a:p>
          <a:p>
            <a:pPr marL="609600" indent="-609600">
              <a:buFontTx/>
              <a:buAutoNum type="alphaUcPeriod"/>
            </a:pPr>
            <a:r>
              <a:rPr lang="en-US" sz="4800"/>
              <a:t>Siouan</a:t>
            </a:r>
          </a:p>
          <a:p>
            <a:pPr marL="609600" indent="-609600">
              <a:buFontTx/>
              <a:buAutoNum type="alphaUcPeriod"/>
            </a:pPr>
            <a:r>
              <a:rPr lang="en-US" sz="4800"/>
              <a:t>Navajo</a:t>
            </a:r>
          </a:p>
          <a:p>
            <a:pPr marL="609600" indent="-609600">
              <a:buFontTx/>
              <a:buAutoNum type="alphaUcPeriod"/>
            </a:pPr>
            <a:r>
              <a:rPr lang="en-US" sz="4800"/>
              <a:t>Algonquian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>
                <a:latin typeface="PosterBodoni BT" pitchFamily="18" charset="0"/>
              </a:rPr>
              <a:t>Because Virginia has a variety of seasons—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133600"/>
            <a:ext cx="7772400" cy="3219450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4000"/>
              <a:t>Not many animals can live here</a:t>
            </a:r>
          </a:p>
          <a:p>
            <a:pPr marL="609600" indent="-609600">
              <a:buFontTx/>
              <a:buAutoNum type="alphaUcPeriod"/>
            </a:pPr>
            <a:r>
              <a:rPr lang="en-US" sz="4000"/>
              <a:t>Plants dry up and die often</a:t>
            </a:r>
          </a:p>
          <a:p>
            <a:pPr marL="609600" indent="-609600">
              <a:buFontTx/>
              <a:buAutoNum type="alphaUcPeriod"/>
            </a:pPr>
            <a:r>
              <a:rPr lang="en-US" sz="4000"/>
              <a:t>People cannot live in certain places</a:t>
            </a:r>
          </a:p>
          <a:p>
            <a:pPr marL="609600" indent="-609600">
              <a:buFontTx/>
              <a:buAutoNum type="alphaUcPeriod"/>
            </a:pPr>
            <a:r>
              <a:rPr lang="en-US" sz="4000"/>
              <a:t>There is a variety of vegetation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/>
            <a:r>
              <a:rPr lang="en-US" sz="4000" b="1"/>
              <a:t>Germans and Scotch-Irish settled primarily in—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lphaUcPeriod"/>
            </a:pPr>
            <a:r>
              <a:rPr lang="en-US" sz="4800"/>
              <a:t>The Blue Ridge Mountains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4800"/>
              <a:t>The Shenandoah Valley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4800"/>
              <a:t>The Coastal Plains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4800"/>
              <a:t>The Appalachian Plateau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/>
          <a:p>
            <a:r>
              <a:rPr lang="en-US" sz="4000" b="1">
                <a:latin typeface="PosterBodoni BT" pitchFamily="18" charset="0"/>
              </a:rPr>
              <a:t>Virginia’s mild climate, with 4 distinct seasons, causes what?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7772400" cy="4191000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4400"/>
              <a:t>Few plants to grow</a:t>
            </a:r>
          </a:p>
          <a:p>
            <a:pPr marL="609600" indent="-609600">
              <a:buFontTx/>
              <a:buAutoNum type="alphaUcPeriod"/>
            </a:pPr>
            <a:r>
              <a:rPr lang="en-US" sz="4400"/>
              <a:t>One type of vegetation to grow</a:t>
            </a:r>
          </a:p>
          <a:p>
            <a:pPr marL="609600" indent="-609600">
              <a:buFontTx/>
              <a:buAutoNum type="alphaUcPeriod"/>
            </a:pPr>
            <a:r>
              <a:rPr lang="en-US" sz="4400"/>
              <a:t>No plants to grow</a:t>
            </a:r>
          </a:p>
          <a:p>
            <a:pPr marL="609600" indent="-609600">
              <a:buFontTx/>
              <a:buAutoNum type="alphaUcPeriod"/>
            </a:pPr>
            <a:r>
              <a:rPr lang="en-US" sz="4400"/>
              <a:t>A variety of vegetation to grow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algn="l"/>
            <a:r>
              <a:rPr lang="en-US" sz="4000" b="1">
                <a:latin typeface="PosterBodoni BT" pitchFamily="18" charset="0"/>
              </a:rPr>
              <a:t>Which language was spoken by the First Americans who lived in the shaded region?</a:t>
            </a:r>
          </a:p>
        </p:txBody>
      </p:sp>
      <p:graphicFrame>
        <p:nvGraphicFramePr>
          <p:cNvPr id="86019" name="Object 3"/>
          <p:cNvGraphicFramePr>
            <a:graphicFrameLocks noChangeAspect="1"/>
          </p:cNvGraphicFramePr>
          <p:nvPr>
            <p:ph idx="1"/>
          </p:nvPr>
        </p:nvGraphicFramePr>
        <p:xfrm>
          <a:off x="685800" y="3178175"/>
          <a:ext cx="7772400" cy="2871788"/>
        </p:xfrm>
        <a:graphic>
          <a:graphicData uri="http://schemas.openxmlformats.org/presentationml/2006/ole">
            <p:oleObj spid="_x0000_s86019" name="Drawing" r:id="rId3" imgW="9029880" imgH="3981600" progId="Presentations.Drawing.11">
              <p:embed/>
            </p:oleObj>
          </a:graphicData>
        </a:graphic>
      </p:graphicFrame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Why was tobacco important in Virginia?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lphaUcPeriod"/>
            </a:pPr>
            <a:r>
              <a:rPr lang="en-US"/>
              <a:t>The settlers brought tobacco with them.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/>
              <a:t>The Indians refused to sell it to the settlers.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/>
              <a:t>It discouraged the use of slavery.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/>
              <a:t>It was the most profitable cash crop.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Which is an example of an American Indian name?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lphaUcPeriod"/>
            </a:pPr>
            <a:r>
              <a:rPr lang="en-US" sz="4400"/>
              <a:t>Richmond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4400"/>
              <a:t>Newport News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4400"/>
              <a:t>Hampton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4400"/>
              <a:t>Roanoke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/>
            <a:r>
              <a:rPr lang="en-US"/>
              <a:t>Bartering is trading—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lphaUcPeriod"/>
            </a:pPr>
            <a:r>
              <a:rPr lang="en-US" sz="4800"/>
              <a:t>By using credit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4800"/>
              <a:t>By using checks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4800"/>
              <a:t>Without the use of money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4800"/>
              <a:t>Without seeing the product first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85800" indent="-685800" algn="l"/>
            <a:r>
              <a:rPr lang="en-US" sz="4000" b="1"/>
              <a:t>Unfair differences in treatment of people is called—</a:t>
            </a:r>
            <a:r>
              <a:rPr lang="en-US" sz="4000"/>
              <a:t>	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846388"/>
            <a:ext cx="7772400" cy="3249612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4400"/>
              <a:t>Segregation</a:t>
            </a:r>
          </a:p>
          <a:p>
            <a:pPr marL="609600" indent="-609600">
              <a:buFontTx/>
              <a:buAutoNum type="alphaUcPeriod"/>
            </a:pPr>
            <a:r>
              <a:rPr lang="en-US" sz="4400"/>
              <a:t>Separation</a:t>
            </a:r>
          </a:p>
          <a:p>
            <a:pPr marL="609600" indent="-609600">
              <a:buFontTx/>
              <a:buAutoNum type="alphaUcPeriod"/>
            </a:pPr>
            <a:r>
              <a:rPr lang="en-US" sz="4400"/>
              <a:t>Discrimination</a:t>
            </a:r>
          </a:p>
          <a:p>
            <a:pPr marL="609600" indent="-609600">
              <a:buFontTx/>
              <a:buAutoNum type="alphaUcPeriod"/>
            </a:pPr>
            <a:r>
              <a:rPr lang="en-US" sz="4400"/>
              <a:t>Disillusionment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Which of the following BEST describes money?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lphaUcPeriod"/>
            </a:pPr>
            <a:r>
              <a:rPr lang="en-US" sz="4400"/>
              <a:t>Coins and paper bills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4400"/>
              <a:t>Credit cards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4400"/>
              <a:t>Tobacco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4400"/>
              <a:t>Bartering</a:t>
            </a:r>
          </a:p>
          <a:p>
            <a:pPr marL="609600" indent="-609600">
              <a:buFont typeface="Wingdings" pitchFamily="2" charset="2"/>
              <a:buAutoNum type="alphaUcPeriod"/>
            </a:pPr>
            <a:endParaRPr lang="en-US" sz="4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What cash crop was used in Colonial Virginia as money?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035300"/>
            <a:ext cx="7772400" cy="3060700"/>
          </a:xfrm>
        </p:spPr>
        <p:txBody>
          <a:bodyPr/>
          <a:lstStyle/>
          <a:p>
            <a:pPr marL="609600" indent="-609600">
              <a:buFont typeface="Wingdings" pitchFamily="2" charset="2"/>
              <a:buAutoNum type="alphaUcPeriod"/>
            </a:pPr>
            <a:r>
              <a:rPr lang="en-US" sz="4800"/>
              <a:t>Sugar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4800"/>
              <a:t>Wheat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4800"/>
              <a:t>Tobacco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4800"/>
              <a:t>Corn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Which explains why the capital was moved from Jamestown to Williamsburg?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AutoNum type="alphaUcPeriod"/>
            </a:pPr>
            <a:r>
              <a:rPr lang="en-US"/>
              <a:t>Fire, dirty living conditions, contaminated water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lphaUcPeriod"/>
            </a:pPr>
            <a:r>
              <a:rPr lang="en-US"/>
              <a:t>Earthquakes, people moving westward, contaminated water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lphaUcPeriod"/>
            </a:pPr>
            <a:r>
              <a:rPr lang="en-US"/>
              <a:t>Volcanoes, dirty living conditions, poor soil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lphaUcPeriod"/>
            </a:pPr>
            <a:r>
              <a:rPr lang="en-US"/>
              <a:t>Fire, the American Revolution, people moving westward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Which of the following could be added to the list?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514600"/>
            <a:ext cx="3811588" cy="35814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u="sng"/>
              <a:t>Reasons Why Williamsburg Was Better Than Jamestown</a:t>
            </a:r>
            <a:endParaRPr lang="en-US"/>
          </a:p>
          <a:p>
            <a:pPr algn="ctr">
              <a:buFontTx/>
              <a:buNone/>
            </a:pPr>
            <a:endParaRPr lang="en-US"/>
          </a:p>
          <a:p>
            <a:r>
              <a:rPr lang="en-US"/>
              <a:t>at a higher elevation</a:t>
            </a:r>
          </a:p>
          <a:p>
            <a:r>
              <a:rPr lang="en-US"/>
              <a:t>Between two rivers</a:t>
            </a:r>
          </a:p>
          <a:p>
            <a:endParaRPr lang="en-US"/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6613" y="2514600"/>
            <a:ext cx="3811587" cy="3581400"/>
          </a:xfrm>
        </p:spPr>
        <p:txBody>
          <a:bodyPr/>
          <a:lstStyle/>
          <a:p>
            <a:pPr marL="533400" indent="-533400">
              <a:buFont typeface="Wingdings" pitchFamily="2" charset="2"/>
              <a:buAutoNum type="alphaUcPeriod"/>
            </a:pPr>
            <a:r>
              <a:rPr lang="en-US"/>
              <a:t>English could not attack past the Fall Line</a:t>
            </a:r>
          </a:p>
          <a:p>
            <a:pPr marL="533400" indent="-533400">
              <a:buFont typeface="Wingdings" pitchFamily="2" charset="2"/>
              <a:buAutoNum type="alphaUcPeriod"/>
            </a:pPr>
            <a:r>
              <a:rPr lang="en-US"/>
              <a:t>Tobacco grew better there</a:t>
            </a:r>
          </a:p>
          <a:p>
            <a:pPr marL="533400" indent="-533400">
              <a:buFont typeface="Wingdings" pitchFamily="2" charset="2"/>
              <a:buAutoNum type="alphaUcPeriod"/>
            </a:pPr>
            <a:r>
              <a:rPr lang="en-US"/>
              <a:t>Fewer people</a:t>
            </a:r>
          </a:p>
          <a:p>
            <a:pPr marL="533400" indent="-533400">
              <a:buFont typeface="Wingdings" pitchFamily="2" charset="2"/>
              <a:buAutoNum type="alphaUcPeriod"/>
            </a:pPr>
            <a:r>
              <a:rPr lang="en-US"/>
              <a:t>Better trade and travel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/>
              <a:t>What was found in Tazewell County that help the economy of Southwest Virginia?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514600"/>
            <a:ext cx="7772400" cy="3117850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5400"/>
              <a:t>Coal</a:t>
            </a:r>
          </a:p>
          <a:p>
            <a:pPr marL="609600" indent="-609600">
              <a:buFontTx/>
              <a:buAutoNum type="alphaUcPeriod"/>
            </a:pPr>
            <a:r>
              <a:rPr lang="en-US" sz="5400"/>
              <a:t>Gold</a:t>
            </a:r>
          </a:p>
          <a:p>
            <a:pPr marL="609600" indent="-609600">
              <a:buFontTx/>
              <a:buAutoNum type="alphaUcPeriod"/>
            </a:pPr>
            <a:r>
              <a:rPr lang="en-US" sz="5400"/>
              <a:t>Silver</a:t>
            </a:r>
          </a:p>
          <a:p>
            <a:pPr marL="609600" indent="-609600">
              <a:buFontTx/>
              <a:buAutoNum type="alphaUcPeriod"/>
            </a:pPr>
            <a:r>
              <a:rPr lang="en-US" sz="5400"/>
              <a:t>Oil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Which is true about the American Revolution?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lphaUcPeriod"/>
            </a:pPr>
            <a:r>
              <a:rPr lang="en-US"/>
              <a:t>It encouraged the use of slavery.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/>
              <a:t>The British won.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/>
              <a:t>It influenced the decision to move the capital to Richmond.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/>
              <a:t>It decreased the amount of tobacco grown in the colony.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Which groups settled in the regions shaded below?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05000"/>
            <a:ext cx="4460875" cy="4648200"/>
          </a:xfrm>
        </p:spPr>
        <p:txBody>
          <a:bodyPr/>
          <a:lstStyle/>
          <a:p>
            <a:pPr marL="533400" indent="-533400">
              <a:buFont typeface="Wingdings" pitchFamily="2" charset="2"/>
              <a:buAutoNum type="alphaUcPeriod"/>
            </a:pPr>
            <a:r>
              <a:rPr lang="en-US" sz="2800"/>
              <a:t>Germans &amp; Scotch-Irish</a:t>
            </a:r>
          </a:p>
          <a:p>
            <a:pPr marL="533400" indent="-533400">
              <a:buFont typeface="Wingdings" pitchFamily="2" charset="2"/>
              <a:buAutoNum type="alphaUcPeriod"/>
            </a:pPr>
            <a:r>
              <a:rPr lang="en-US" sz="2800"/>
              <a:t>English, Africans, American Indians</a:t>
            </a:r>
          </a:p>
          <a:p>
            <a:pPr marL="533400" indent="-533400">
              <a:buFont typeface="Wingdings" pitchFamily="2" charset="2"/>
              <a:buAutoNum type="alphaUcPeriod"/>
            </a:pPr>
            <a:r>
              <a:rPr lang="en-US" sz="2800"/>
              <a:t>American Indians, Scotch-Irish, and Africans</a:t>
            </a:r>
          </a:p>
          <a:p>
            <a:pPr marL="533400" indent="-533400">
              <a:buFont typeface="Wingdings" pitchFamily="2" charset="2"/>
              <a:buAutoNum type="alphaUcPeriod"/>
            </a:pPr>
            <a:r>
              <a:rPr lang="en-US" sz="2800"/>
              <a:t>English, Germans, and Africans</a:t>
            </a:r>
          </a:p>
        </p:txBody>
      </p:sp>
      <p:pic>
        <p:nvPicPr>
          <p:cNvPr id="100356" name="Picture 4" descr="english settlement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6613" y="3565525"/>
            <a:ext cx="3811587" cy="1477963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The name “Richmond” comes from which culture?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lphaUcPeriod"/>
            </a:pPr>
            <a:r>
              <a:rPr lang="en-US" sz="4400"/>
              <a:t>American Indian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4400"/>
              <a:t>African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4400"/>
              <a:t>English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4400"/>
              <a:t>German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/>
              <a:t>Which could Mary add to her list about Reconstruction?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514600"/>
            <a:ext cx="2978150" cy="3581400"/>
          </a:xfrm>
        </p:spPr>
        <p:txBody>
          <a:bodyPr/>
          <a:lstStyle/>
          <a:p>
            <a:pPr marL="609600" indent="-609600">
              <a:buFont typeface="Wingdings" pitchFamily="2" charset="2"/>
              <a:buChar char="q"/>
            </a:pPr>
            <a:r>
              <a:rPr lang="en-US">
                <a:latin typeface="Comic Sans MS" pitchFamily="66" charset="0"/>
              </a:rPr>
              <a:t>Congress passed many laws.</a:t>
            </a:r>
          </a:p>
          <a:p>
            <a:pPr marL="609600" indent="-609600">
              <a:buFont typeface="Wingdings" pitchFamily="2" charset="2"/>
              <a:buChar char="q"/>
            </a:pPr>
            <a:r>
              <a:rPr lang="en-US">
                <a:latin typeface="Comic Sans MS" pitchFamily="66" charset="0"/>
              </a:rPr>
              <a:t>It helped to rebuild the country.</a:t>
            </a:r>
          </a:p>
          <a:p>
            <a:pPr marL="609600" indent="-609600">
              <a:buFont typeface="Wingdings" pitchFamily="2" charset="2"/>
              <a:buChar char="q"/>
            </a:pPr>
            <a:r>
              <a:rPr lang="en-US">
                <a:latin typeface="Comic Sans MS" pitchFamily="66" charset="0"/>
              </a:rPr>
              <a:t>_______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0" y="2667000"/>
            <a:ext cx="4648200" cy="3810000"/>
          </a:xfrm>
        </p:spPr>
        <p:txBody>
          <a:bodyPr/>
          <a:lstStyle/>
          <a:p>
            <a:pPr marL="533400" indent="-533400">
              <a:buFontTx/>
              <a:buAutoNum type="alphaUcPeriod"/>
            </a:pPr>
            <a:r>
              <a:rPr lang="en-US"/>
              <a:t>It was in the period following the Civil War.</a:t>
            </a:r>
          </a:p>
          <a:p>
            <a:pPr marL="533400" indent="-533400">
              <a:buFontTx/>
              <a:buAutoNum type="alphaUcPeriod"/>
            </a:pPr>
            <a:r>
              <a:rPr lang="en-US"/>
              <a:t>African Americans were forced back into slavery.</a:t>
            </a:r>
          </a:p>
          <a:p>
            <a:pPr marL="533400" indent="-533400">
              <a:buFontTx/>
              <a:buAutoNum type="alphaUcPeriod"/>
            </a:pPr>
            <a:r>
              <a:rPr lang="en-US"/>
              <a:t>The South became its own country.</a:t>
            </a:r>
          </a:p>
          <a:p>
            <a:pPr marL="533400" indent="-533400">
              <a:buFontTx/>
              <a:buAutoNum type="alphaUcPeriod"/>
            </a:pPr>
            <a:r>
              <a:rPr lang="en-US"/>
              <a:t>Abraham Lincoln left the country for England.</a:t>
            </a:r>
          </a:p>
          <a:p>
            <a:pPr marL="533400" indent="-533400">
              <a:buFontTx/>
              <a:buAutoNum type="alphaUcPeriod"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>
                <a:latin typeface="Comic Sans MS" pitchFamily="66" charset="0"/>
              </a:rPr>
              <a:t>Which does NOT describe why Virginia’s economy was in ruins after the Civil War?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249613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4400"/>
              <a:t>Money had no value.</a:t>
            </a:r>
          </a:p>
          <a:p>
            <a:pPr marL="609600" indent="-609600">
              <a:buFontTx/>
              <a:buAutoNum type="alphaUcPeriod"/>
            </a:pPr>
            <a:r>
              <a:rPr lang="en-US" sz="4400"/>
              <a:t>Banks were closed.</a:t>
            </a:r>
          </a:p>
          <a:p>
            <a:pPr marL="609600" indent="-609600">
              <a:buFontTx/>
              <a:buAutoNum type="alphaUcPeriod"/>
            </a:pPr>
            <a:r>
              <a:rPr lang="en-US" sz="4400"/>
              <a:t>African Americans all moved north.</a:t>
            </a:r>
          </a:p>
          <a:p>
            <a:pPr marL="609600" indent="-609600">
              <a:buFontTx/>
              <a:buAutoNum type="alphaUcPeriod"/>
            </a:pPr>
            <a:r>
              <a:rPr lang="en-US" sz="4400"/>
              <a:t>Railroads and crops were destroyed.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/>
              <a:t>Alliyah makes this list.  What is the BEST title?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514600"/>
            <a:ext cx="3813175" cy="35814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3200">
                <a:latin typeface="Comic Sans MS" pitchFamily="66" charset="0"/>
              </a:rPr>
              <a:t>Freed slaves needed food and housing.</a:t>
            </a:r>
          </a:p>
          <a:p>
            <a:pPr>
              <a:buFont typeface="Wingdings" pitchFamily="2" charset="2"/>
              <a:buChar char="v"/>
            </a:pPr>
            <a:r>
              <a:rPr lang="en-US" sz="3200">
                <a:latin typeface="Comic Sans MS" pitchFamily="66" charset="0"/>
              </a:rPr>
              <a:t>Bridges had been destroyed.</a:t>
            </a:r>
          </a:p>
          <a:p>
            <a:pPr>
              <a:buFont typeface="Wingdings" pitchFamily="2" charset="2"/>
              <a:buChar char="v"/>
            </a:pPr>
            <a:r>
              <a:rPr lang="en-US" sz="3200">
                <a:latin typeface="Comic Sans MS" pitchFamily="66" charset="0"/>
              </a:rPr>
              <a:t>Plantations had been ruined.</a:t>
            </a:r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57700" y="2743200"/>
            <a:ext cx="4000500" cy="3810000"/>
          </a:xfrm>
        </p:spPr>
        <p:txBody>
          <a:bodyPr/>
          <a:lstStyle/>
          <a:p>
            <a:pPr marL="533400" indent="-533400">
              <a:buFontTx/>
              <a:buAutoNum type="alphaUcPeriod"/>
            </a:pPr>
            <a:r>
              <a:rPr lang="en-US"/>
              <a:t>Problems After Reconstruction</a:t>
            </a:r>
          </a:p>
          <a:p>
            <a:pPr marL="533400" indent="-533400">
              <a:buFontTx/>
              <a:buAutoNum type="alphaUcPeriod"/>
            </a:pPr>
            <a:r>
              <a:rPr lang="en-US"/>
              <a:t>Reconstruction Laws Passed</a:t>
            </a:r>
          </a:p>
          <a:p>
            <a:pPr marL="533400" indent="-533400">
              <a:buFontTx/>
              <a:buAutoNum type="alphaUcPeriod"/>
            </a:pPr>
            <a:r>
              <a:rPr lang="en-US"/>
              <a:t>Laws Affecting Freed Slaves</a:t>
            </a:r>
          </a:p>
          <a:p>
            <a:pPr marL="533400" indent="-533400">
              <a:buFontTx/>
              <a:buAutoNum type="alphaUcPeriod"/>
            </a:pPr>
            <a:r>
              <a:rPr lang="en-US"/>
              <a:t>Reasons the South Won the War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/>
              <a:t>John Smith was important in Jamestown because he—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298825"/>
            <a:ext cx="7772400" cy="2797175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4000"/>
              <a:t>Provided strong leadership</a:t>
            </a:r>
          </a:p>
          <a:p>
            <a:pPr marL="609600" indent="-609600">
              <a:buFontTx/>
              <a:buAutoNum type="alphaUcPeriod"/>
            </a:pPr>
            <a:r>
              <a:rPr lang="en-US" sz="4000"/>
              <a:t>Moved the colony to Williamsburg</a:t>
            </a:r>
          </a:p>
          <a:p>
            <a:pPr marL="609600" indent="-609600">
              <a:buFontTx/>
              <a:buAutoNum type="alphaUcPeriod"/>
            </a:pPr>
            <a:r>
              <a:rPr lang="en-US" sz="4000"/>
              <a:t>Brought over African slaves</a:t>
            </a:r>
          </a:p>
          <a:p>
            <a:pPr marL="609600" indent="-609600">
              <a:buFontTx/>
              <a:buAutoNum type="alphaUcPeriod"/>
            </a:pPr>
            <a:r>
              <a:rPr lang="en-US" sz="4000"/>
              <a:t>Started a new church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/>
              <a:t>What provided food, clothing, and medical supplies to freed slaves?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846388"/>
            <a:ext cx="7772400" cy="3249612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4000"/>
              <a:t>The Society of Freed People</a:t>
            </a:r>
          </a:p>
          <a:p>
            <a:pPr marL="609600" indent="-609600">
              <a:buFontTx/>
              <a:buAutoNum type="alphaUcPeriod"/>
            </a:pPr>
            <a:r>
              <a:rPr lang="en-US" sz="4000"/>
              <a:t>The Southern States Coalition</a:t>
            </a:r>
          </a:p>
          <a:p>
            <a:pPr marL="609600" indent="-609600">
              <a:buFontTx/>
              <a:buAutoNum type="alphaUcPeriod"/>
            </a:pPr>
            <a:r>
              <a:rPr lang="en-US" sz="4000"/>
              <a:t>The Freedman’s Bureau</a:t>
            </a:r>
          </a:p>
          <a:p>
            <a:pPr marL="609600" indent="-609600">
              <a:buFontTx/>
              <a:buAutoNum type="alphaUcPeriod"/>
            </a:pPr>
            <a:r>
              <a:rPr lang="en-US" sz="4000"/>
              <a:t>The Sharecropper’s Circle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/>
              <a:t>Which is a definition of sharecropping?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667000"/>
            <a:ext cx="8153400" cy="41910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lphaUcPeriod"/>
            </a:pPr>
            <a:r>
              <a:rPr lang="en-US"/>
              <a:t>Renting out land in exchange for a portion of the crops grown.</a:t>
            </a:r>
          </a:p>
          <a:p>
            <a:pPr marL="609600" indent="-609600">
              <a:lnSpc>
                <a:spcPct val="90000"/>
              </a:lnSpc>
              <a:buFontTx/>
              <a:buAutoNum type="alphaUcPeriod"/>
            </a:pPr>
            <a:r>
              <a:rPr lang="en-US"/>
              <a:t>Buying a farm with someone else and sharing all the profits.</a:t>
            </a:r>
          </a:p>
          <a:p>
            <a:pPr marL="609600" indent="-609600">
              <a:lnSpc>
                <a:spcPct val="90000"/>
              </a:lnSpc>
              <a:buFontTx/>
              <a:buAutoNum type="alphaUcPeriod"/>
            </a:pPr>
            <a:r>
              <a:rPr lang="en-US"/>
              <a:t>Giving crops to freed slaves who needed supplies.</a:t>
            </a:r>
          </a:p>
          <a:p>
            <a:pPr marL="609600" indent="-609600">
              <a:lnSpc>
                <a:spcPct val="90000"/>
              </a:lnSpc>
              <a:buFontTx/>
              <a:buAutoNum type="alphaUcPeriod"/>
            </a:pPr>
            <a:r>
              <a:rPr lang="en-US"/>
              <a:t>One person grows crops in exchange for other services.</a:t>
            </a:r>
          </a:p>
          <a:p>
            <a:pPr marL="609600" indent="-609600">
              <a:lnSpc>
                <a:spcPct val="90000"/>
              </a:lnSpc>
              <a:buFontTx/>
              <a:buAutoNum type="alphaUcPeriod"/>
            </a:pPr>
            <a:endParaRPr lang="en-US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10600" cy="1066800"/>
          </a:xfrm>
        </p:spPr>
        <p:txBody>
          <a:bodyPr/>
          <a:lstStyle/>
          <a:p>
            <a:pPr marL="685800" indent="-685800" algn="l"/>
            <a:r>
              <a:rPr lang="en-US" sz="4000" b="1"/>
              <a:t>During Reconstruction, African Americans won some freedoms and rights, then afterwards—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772400" cy="2917825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3600"/>
              <a:t>They gained even more rights.</a:t>
            </a:r>
          </a:p>
          <a:p>
            <a:pPr marL="609600" indent="-609600">
              <a:buFontTx/>
              <a:buAutoNum type="alphaUcPeriod"/>
            </a:pPr>
            <a:r>
              <a:rPr lang="en-US" sz="3600"/>
              <a:t>They took away rights from the whites.</a:t>
            </a:r>
          </a:p>
          <a:p>
            <a:pPr marL="609600" indent="-609600">
              <a:buFontTx/>
              <a:buAutoNum type="alphaUcPeriod"/>
            </a:pPr>
            <a:r>
              <a:rPr lang="en-US" sz="3600"/>
              <a:t>They gave women the right to vote in 1870.</a:t>
            </a:r>
          </a:p>
          <a:p>
            <a:pPr marL="609600" indent="-609600">
              <a:buFontTx/>
              <a:buAutoNum type="alphaUcPeriod"/>
            </a:pPr>
            <a:r>
              <a:rPr lang="en-US" sz="3600"/>
              <a:t>They lost the rights and did not get them back for years.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>
                <a:latin typeface="PosterBodoni BT" pitchFamily="18" charset="0"/>
              </a:rPr>
              <a:t>In the summer, the Virginia Indians mostly ate—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117850"/>
            <a:ext cx="7772400" cy="2978150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4800"/>
              <a:t>Fish and berries</a:t>
            </a:r>
          </a:p>
          <a:p>
            <a:pPr marL="609600" indent="-609600">
              <a:buFontTx/>
              <a:buAutoNum type="alphaUcPeriod"/>
            </a:pPr>
            <a:r>
              <a:rPr lang="en-US" sz="4800"/>
              <a:t>Beans, squash, and corn</a:t>
            </a:r>
          </a:p>
          <a:p>
            <a:pPr marL="609600" indent="-609600">
              <a:buFontTx/>
              <a:buAutoNum type="alphaUcPeriod"/>
            </a:pPr>
            <a:r>
              <a:rPr lang="en-US" sz="4800"/>
              <a:t>Animals they hunted</a:t>
            </a:r>
          </a:p>
          <a:p>
            <a:pPr marL="609600" indent="-609600">
              <a:buFontTx/>
              <a:buAutoNum type="alphaUcPeriod"/>
            </a:pPr>
            <a:r>
              <a:rPr lang="en-US" sz="4800"/>
              <a:t>Apples and pears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762000" indent="-762000" algn="l"/>
            <a:r>
              <a:rPr lang="en-US" b="1"/>
              <a:t>Segregation is—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438400"/>
            <a:ext cx="8153400" cy="4114800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/>
              <a:t>Separation of people based on race or religion</a:t>
            </a:r>
          </a:p>
          <a:p>
            <a:pPr marL="609600" indent="-609600">
              <a:buFontTx/>
              <a:buAutoNum type="alphaUcPeriod"/>
            </a:pPr>
            <a:r>
              <a:rPr lang="en-US"/>
              <a:t>Unfair differences in the treatment of people</a:t>
            </a:r>
          </a:p>
          <a:p>
            <a:pPr marL="609600" indent="-609600">
              <a:buFontTx/>
              <a:buAutoNum type="alphaUcPeriod"/>
            </a:pPr>
            <a:r>
              <a:rPr lang="en-US"/>
              <a:t>Giving more rights to poor people than to rich</a:t>
            </a:r>
          </a:p>
          <a:p>
            <a:pPr marL="609600" indent="-609600">
              <a:buFontTx/>
              <a:buAutoNum type="alphaUcPeriod"/>
            </a:pPr>
            <a:r>
              <a:rPr lang="en-US"/>
              <a:t>Exchanging crops for farmland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/>
              <a:t>Which laws made it difficult for African Americans to vote and hold public office?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846388"/>
            <a:ext cx="7772400" cy="3249612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4400"/>
              <a:t>James Cameron Laws</a:t>
            </a:r>
          </a:p>
          <a:p>
            <a:pPr marL="609600" indent="-609600">
              <a:buFontTx/>
              <a:buAutoNum type="alphaUcPeriod"/>
            </a:pPr>
            <a:r>
              <a:rPr lang="en-US" sz="4400"/>
              <a:t>Jim Crow Laws</a:t>
            </a:r>
          </a:p>
          <a:p>
            <a:pPr marL="609600" indent="-609600">
              <a:buFontTx/>
              <a:buAutoNum type="alphaUcPeriod"/>
            </a:pPr>
            <a:r>
              <a:rPr lang="en-US" sz="4400"/>
              <a:t>John Curras Laws</a:t>
            </a:r>
          </a:p>
          <a:p>
            <a:pPr marL="609600" indent="-609600">
              <a:buFontTx/>
              <a:buAutoNum type="alphaUcPeriod"/>
            </a:pPr>
            <a:r>
              <a:rPr lang="en-US" sz="4400"/>
              <a:t>Jean Cashew Laws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i="1"/>
              <a:t>The Potomac River runs through—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AutoNum type="alphaUcPeriod"/>
            </a:pPr>
            <a:r>
              <a:rPr lang="en-US" sz="4800"/>
              <a:t>Yorktown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4800"/>
              <a:t>Richmond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4800"/>
              <a:t>Alexandria</a:t>
            </a:r>
          </a:p>
          <a:p>
            <a:pPr marL="609600" indent="-609600">
              <a:buFont typeface="Wingdings" pitchFamily="2" charset="2"/>
              <a:buAutoNum type="alphaUcPeriod"/>
            </a:pPr>
            <a:r>
              <a:rPr lang="en-US" sz="4800"/>
              <a:t>Fredericksburg</a:t>
            </a: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762000" indent="-762000" algn="l"/>
            <a:r>
              <a:rPr lang="en-US" b="1"/>
              <a:t>The “Jim Crow” laws—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743200"/>
            <a:ext cx="8153400" cy="4114800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/>
              <a:t>Took away the rights African Americans earned during Reconstruction</a:t>
            </a:r>
          </a:p>
          <a:p>
            <a:pPr marL="609600" indent="-609600">
              <a:buFontTx/>
              <a:buAutoNum type="alphaUcPeriod"/>
            </a:pPr>
            <a:r>
              <a:rPr lang="en-US"/>
              <a:t>Gave African Americans new rights after Reconstruction</a:t>
            </a:r>
          </a:p>
          <a:p>
            <a:pPr marL="609600" indent="-609600">
              <a:buFontTx/>
              <a:buAutoNum type="alphaUcPeriod"/>
            </a:pPr>
            <a:r>
              <a:rPr lang="en-US"/>
              <a:t>Allowed women the right to vote</a:t>
            </a:r>
          </a:p>
          <a:p>
            <a:pPr marL="609600" indent="-609600">
              <a:buFontTx/>
              <a:buAutoNum type="alphaUcPeriod"/>
            </a:pPr>
            <a:r>
              <a:rPr lang="en-US"/>
              <a:t>Returned land to the American Indians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772400" cy="1066800"/>
          </a:xfrm>
        </p:spPr>
        <p:txBody>
          <a:bodyPr/>
          <a:lstStyle/>
          <a:p>
            <a:pPr marL="685800" indent="-685800" algn="l"/>
            <a:r>
              <a:rPr lang="en-US" sz="4000" b="1"/>
              <a:t>Under the Jim Crow laws, African Americans had to pass tests and pay taxes to—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111500"/>
            <a:ext cx="7772400" cy="2984500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4800"/>
              <a:t>Vote</a:t>
            </a:r>
          </a:p>
          <a:p>
            <a:pPr marL="609600" indent="-609600">
              <a:buFontTx/>
              <a:buAutoNum type="alphaUcPeriod"/>
            </a:pPr>
            <a:r>
              <a:rPr lang="en-US" sz="4800"/>
              <a:t>Work</a:t>
            </a:r>
          </a:p>
          <a:p>
            <a:pPr marL="609600" indent="-609600">
              <a:buFontTx/>
              <a:buAutoNum type="alphaUcPeriod"/>
            </a:pPr>
            <a:r>
              <a:rPr lang="en-US" sz="4800"/>
              <a:t>Eat</a:t>
            </a:r>
          </a:p>
          <a:p>
            <a:pPr marL="609600" indent="-609600">
              <a:buFontTx/>
              <a:buAutoNum type="alphaUcPeriod"/>
            </a:pPr>
            <a:r>
              <a:rPr lang="en-US" sz="4800"/>
              <a:t>Move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i="1"/>
              <a:t>The star shows—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81200"/>
            <a:ext cx="3505200" cy="4495800"/>
          </a:xfrm>
        </p:spPr>
        <p:txBody>
          <a:bodyPr/>
          <a:lstStyle/>
          <a:p>
            <a:pPr marL="533400" indent="-533400">
              <a:buFont typeface="Wingdings" pitchFamily="2" charset="2"/>
              <a:buAutoNum type="alphaUcPeriod"/>
            </a:pPr>
            <a:r>
              <a:rPr lang="en-US" sz="3600"/>
              <a:t>James River</a:t>
            </a:r>
          </a:p>
          <a:p>
            <a:pPr marL="533400" indent="-533400">
              <a:buFont typeface="Wingdings" pitchFamily="2" charset="2"/>
              <a:buAutoNum type="alphaUcPeriod"/>
            </a:pPr>
            <a:r>
              <a:rPr lang="en-US" sz="3600"/>
              <a:t>York River</a:t>
            </a:r>
          </a:p>
          <a:p>
            <a:pPr marL="533400" indent="-533400">
              <a:buFont typeface="Wingdings" pitchFamily="2" charset="2"/>
              <a:buAutoNum type="alphaUcPeriod"/>
            </a:pPr>
            <a:r>
              <a:rPr lang="en-US" sz="3600"/>
              <a:t>Chesapeake Bay</a:t>
            </a:r>
          </a:p>
          <a:p>
            <a:pPr marL="533400" indent="-533400">
              <a:buFont typeface="Wingdings" pitchFamily="2" charset="2"/>
              <a:buAutoNum type="alphaUcPeriod"/>
            </a:pPr>
            <a:r>
              <a:rPr lang="en-US" sz="3600"/>
              <a:t>Atlantic Ocean</a:t>
            </a:r>
          </a:p>
        </p:txBody>
      </p:sp>
      <p:graphicFrame>
        <p:nvGraphicFramePr>
          <p:cNvPr id="136196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2971800" y="3886200"/>
          <a:ext cx="5943600" cy="2741613"/>
        </p:xfrm>
        <a:graphic>
          <a:graphicData uri="http://schemas.openxmlformats.org/presentationml/2006/ole">
            <p:oleObj spid="_x0000_s136196" name="Drawing" r:id="rId3" imgW="8534520" imgH="3933720" progId="Presentations.Drawing.11">
              <p:embed/>
            </p:oleObj>
          </a:graphicData>
        </a:graphic>
      </p:graphicFrame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914400"/>
            <a:ext cx="7772400" cy="1066800"/>
          </a:xfrm>
        </p:spPr>
        <p:txBody>
          <a:bodyPr/>
          <a:lstStyle/>
          <a:p>
            <a:pPr algn="l"/>
            <a:r>
              <a:rPr lang="en-US" sz="4000" b="1"/>
              <a:t>Which played the greatest role in the expansion of businesses in the South after Reconstruction?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178175"/>
            <a:ext cx="7772400" cy="2917825"/>
          </a:xfrm>
        </p:spPr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4400"/>
              <a:t>Cars</a:t>
            </a:r>
          </a:p>
          <a:p>
            <a:pPr marL="609600" indent="-609600">
              <a:buFontTx/>
              <a:buAutoNum type="alphaUcPeriod"/>
            </a:pPr>
            <a:r>
              <a:rPr lang="en-US" sz="4400"/>
              <a:t>Trucks</a:t>
            </a:r>
          </a:p>
          <a:p>
            <a:pPr marL="609600" indent="-609600">
              <a:buFontTx/>
              <a:buAutoNum type="alphaUcPeriod"/>
            </a:pPr>
            <a:r>
              <a:rPr lang="en-US" sz="4400"/>
              <a:t>Airplanes</a:t>
            </a:r>
          </a:p>
          <a:p>
            <a:pPr marL="609600" indent="-609600">
              <a:buFontTx/>
              <a:buAutoNum type="alphaUcPeriod"/>
            </a:pPr>
            <a:r>
              <a:rPr lang="en-US" sz="4400"/>
              <a:t>Railroads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85800" indent="-685800" algn="l"/>
            <a:r>
              <a:rPr lang="en-US" sz="4000" b="1"/>
              <a:t>After Reconstruction, factories were mostly built—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 sz="4800"/>
              <a:t>Near ship docks</a:t>
            </a:r>
          </a:p>
          <a:p>
            <a:pPr marL="609600" indent="-609600">
              <a:buFontTx/>
              <a:buAutoNum type="alphaUcPeriod"/>
            </a:pPr>
            <a:r>
              <a:rPr lang="en-US" sz="4800"/>
              <a:t>By government centers</a:t>
            </a:r>
          </a:p>
          <a:p>
            <a:pPr marL="609600" indent="-609600">
              <a:buFontTx/>
              <a:buAutoNum type="alphaUcPeriod"/>
            </a:pPr>
            <a:r>
              <a:rPr lang="en-US" sz="4800"/>
              <a:t>On plantations</a:t>
            </a:r>
          </a:p>
          <a:p>
            <a:pPr marL="609600" indent="-609600">
              <a:buFontTx/>
              <a:buAutoNum type="alphaUcPeriod"/>
            </a:pPr>
            <a:r>
              <a:rPr lang="en-US" sz="4800"/>
              <a:t>By railroad stations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i="1"/>
              <a:t>Which of the following is NOT true about the Fall Line?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6482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AutoNum type="alphaUcPeriod"/>
            </a:pPr>
            <a:r>
              <a:rPr lang="en-US"/>
              <a:t>It is the natural border between the Tidewater and Piedmont regions.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lphaUcPeriod"/>
            </a:pPr>
            <a:r>
              <a:rPr lang="en-US"/>
              <a:t>Many early Virginia cities developed along the Fall Line 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lphaUcPeriod"/>
            </a:pPr>
            <a:r>
              <a:rPr lang="en-US"/>
              <a:t>It is where the land rises sharply and where the waterfalls prevent further travel on the river. 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AutoNum type="alphaUcPeriod"/>
            </a:pPr>
            <a:r>
              <a:rPr lang="en-US"/>
              <a:t>The Fall Line for the Jamestown River is in the Blue Ridge Mountains.</a:t>
            </a: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/>
              <a:t>In the 1600s, how were the countries in Europe similar?</a:t>
            </a:r>
          </a:p>
        </p:txBody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lphaUcPeriod"/>
            </a:pPr>
            <a:r>
              <a:rPr lang="en-US"/>
              <a:t>They were all fighting with the countries of Asia.</a:t>
            </a:r>
          </a:p>
          <a:p>
            <a:pPr marL="609600" indent="-609600">
              <a:buFontTx/>
              <a:buAutoNum type="alphaUcPeriod"/>
            </a:pPr>
            <a:r>
              <a:rPr lang="en-US"/>
              <a:t>They were all trying to live with the American Indians.</a:t>
            </a:r>
          </a:p>
          <a:p>
            <a:pPr marL="609600" indent="-609600">
              <a:buFontTx/>
              <a:buAutoNum type="alphaUcPeriod"/>
            </a:pPr>
            <a:r>
              <a:rPr lang="en-US"/>
              <a:t>They were all trying to start colonies in Africa.</a:t>
            </a:r>
          </a:p>
          <a:p>
            <a:pPr marL="609600" indent="-609600">
              <a:buFontTx/>
              <a:buAutoNum type="alphaUcPeriod"/>
            </a:pPr>
            <a:r>
              <a:rPr lang="en-US"/>
              <a:t>They were all trying to start colonies in the New World.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</TotalTime>
  <Words>3271</Words>
  <Application>Microsoft Office PowerPoint</Application>
  <PresentationFormat>On-screen Show (4:3)</PresentationFormat>
  <Paragraphs>616</Paragraphs>
  <Slides>119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119</vt:i4>
      </vt:variant>
    </vt:vector>
  </HeadingPairs>
  <TitlesOfParts>
    <vt:vector size="127" baseType="lpstr">
      <vt:lpstr>Arial</vt:lpstr>
      <vt:lpstr>Wingdings</vt:lpstr>
      <vt:lpstr>Times New Roman</vt:lpstr>
      <vt:lpstr>PosterBodoni BT</vt:lpstr>
      <vt:lpstr>Century Gothic</vt:lpstr>
      <vt:lpstr>Comic Sans MS</vt:lpstr>
      <vt:lpstr>Default Design</vt:lpstr>
      <vt:lpstr>Corel Presentations 11 Drawing</vt:lpstr>
      <vt:lpstr>Virginia Studies</vt:lpstr>
      <vt:lpstr>Coal is found in which region?</vt:lpstr>
      <vt:lpstr>You would find the most federal government in which area of Virginia?</vt:lpstr>
      <vt:lpstr>Richmond and Jamestown are located on the—</vt:lpstr>
      <vt:lpstr>Which shows a region where you would find poultry and farming?</vt:lpstr>
      <vt:lpstr>The Virginia Company of London—</vt:lpstr>
      <vt:lpstr>Germans and Scotch-Irish settled primarily in—</vt:lpstr>
      <vt:lpstr>What was found in Tazewell County that help the economy of Southwest Virginia?</vt:lpstr>
      <vt:lpstr>In the summer, the Virginia Indians mostly ate—</vt:lpstr>
      <vt:lpstr>Number 1 points to—</vt:lpstr>
      <vt:lpstr>The Rappahannock River runs through—</vt:lpstr>
      <vt:lpstr>Furnishing raw materials means—</vt:lpstr>
      <vt:lpstr>If some First Americans were eating this meal, the season would be—</vt:lpstr>
      <vt:lpstr>Charlie has some seafood and he works on an army base.  Where does Charlie MOST likely live?</vt:lpstr>
      <vt:lpstr>The triangle shows—</vt:lpstr>
      <vt:lpstr>The Fall Line is between which two regions?</vt:lpstr>
      <vt:lpstr> The Blue Ridge Mountains—</vt:lpstr>
      <vt:lpstr>Tools  like the ones shown in the picture help historians—</vt:lpstr>
      <vt:lpstr>Which of the following is true about the James, York, Rappahannock, and Potomac Rivers?</vt:lpstr>
      <vt:lpstr>What body of water provided transportation links between Virginia and other places (e.g., Europe, Africa, Caribbean)?</vt:lpstr>
      <vt:lpstr>Which Native American language group lived in the Piedmont area?</vt:lpstr>
      <vt:lpstr>Which region is mostly elevated land with a flat top?</vt:lpstr>
      <vt:lpstr>These pictures are all examples of—</vt:lpstr>
      <vt:lpstr>Amy moved from a place where she ate a lot of fresh seafood to a place where she eats a lot of fresh apples.  Amy most likely moved from the—</vt:lpstr>
      <vt:lpstr>Larry works in a textile factory.  Where does he most likely work?</vt:lpstr>
      <vt:lpstr>What title would BEST complete the graphic organizer?</vt:lpstr>
      <vt:lpstr>If Jenny wanted to go somewhere for recreation, where would she go?</vt:lpstr>
      <vt:lpstr>Which is integration?</vt:lpstr>
      <vt:lpstr>Yorktown is located along the—</vt:lpstr>
      <vt:lpstr>Which of the following is not an industry in the Piedmont?</vt:lpstr>
      <vt:lpstr>If you left from Virginia’s coast and wanted to go to Europe, you would have to cross—</vt:lpstr>
      <vt:lpstr>Which number shows the river that has Alexandria?</vt:lpstr>
      <vt:lpstr>Which language was spoken by the First Americans who lived in the shaded regions?</vt:lpstr>
      <vt:lpstr>Which bordering state is labeled correctly?</vt:lpstr>
      <vt:lpstr>In the fall, the First Americans mostly ate—</vt:lpstr>
      <vt:lpstr>Which region borders the Coastal Plains to the west?</vt:lpstr>
      <vt:lpstr>This American Indian artifact was used for—</vt:lpstr>
      <vt:lpstr>What do these two regions have in common?</vt:lpstr>
      <vt:lpstr>Which river is farthest north in Virginia?</vt:lpstr>
      <vt:lpstr>Which were two reasons for the decline of agriculture in Virginia?</vt:lpstr>
      <vt:lpstr>What would be the BEST title for this list?</vt:lpstr>
      <vt:lpstr>Growing corn in the summer time is an example of how—</vt:lpstr>
      <vt:lpstr>After World War II, African Americans—</vt:lpstr>
      <vt:lpstr>The climate in Virginia is—</vt:lpstr>
      <vt:lpstr>The definition of desegregation is—</vt:lpstr>
      <vt:lpstr>What was decided in the Supreme Court case Brown v. the Board of Education?</vt:lpstr>
      <vt:lpstr>Christopher Columbus called the First Americans “Indians” because—</vt:lpstr>
      <vt:lpstr>What could be added to this list about Massive Resistance?</vt:lpstr>
      <vt:lpstr>Who was the first African American and female bank president?</vt:lpstr>
      <vt:lpstr>Which describes Arthur Ashe?</vt:lpstr>
      <vt:lpstr>What American Indian language was spoken in Southwestern Virginia and in Southern Virginia near what is today North Carolina?</vt:lpstr>
      <vt:lpstr>What is Harry F. Byrd known for?</vt:lpstr>
      <vt:lpstr>When you buy something on credit, you agree to—</vt:lpstr>
      <vt:lpstr>What do all these people have in common?</vt:lpstr>
      <vt:lpstr>Which language was spoken by the First Americans living in the shaded region?</vt:lpstr>
      <vt:lpstr>The food, clothing, and shelter of the First Americans all depended on—</vt:lpstr>
      <vt:lpstr>First Americans homes were made out of—</vt:lpstr>
      <vt:lpstr>In the winter, the Virginia First Americans ate mostly—</vt:lpstr>
      <vt:lpstr>Which of the following was NOT a language group of the Virginian Indians?</vt:lpstr>
      <vt:lpstr>The Powhatan Indians spoke which language?</vt:lpstr>
      <vt:lpstr>L. Douglas Wilder did which of the following?</vt:lpstr>
      <vt:lpstr>Which Native Americans lived in the Tidewater area?</vt:lpstr>
      <vt:lpstr>When could men of ALL races vote and have the same rights?</vt:lpstr>
      <vt:lpstr>What covered most of Virginia’s land a long time ago?</vt:lpstr>
      <vt:lpstr>The Eastern Woodland Indians lived in—</vt:lpstr>
      <vt:lpstr>What evidence helps us know about the First Americans?</vt:lpstr>
      <vt:lpstr>What is a cash crop?</vt:lpstr>
      <vt:lpstr>The Cherokee were a part of which First American group?</vt:lpstr>
      <vt:lpstr>Because Virginia has a variety of seasons—</vt:lpstr>
      <vt:lpstr>Virginia’s mild climate, with 4 distinct seasons, causes what?</vt:lpstr>
      <vt:lpstr>Which language was spoken by the First Americans who lived in the shaded region?</vt:lpstr>
      <vt:lpstr>Why was tobacco important in Virginia?</vt:lpstr>
      <vt:lpstr>Which is an example of an American Indian name?</vt:lpstr>
      <vt:lpstr>Bartering is trading—</vt:lpstr>
      <vt:lpstr>Unfair differences in treatment of people is called— </vt:lpstr>
      <vt:lpstr>Which of the following BEST describes money?</vt:lpstr>
      <vt:lpstr>What cash crop was used in Colonial Virginia as money?</vt:lpstr>
      <vt:lpstr>Which explains why the capital was moved from Jamestown to Williamsburg?</vt:lpstr>
      <vt:lpstr>Which of the following could be added to the list?</vt:lpstr>
      <vt:lpstr>Which is true about the American Revolution?</vt:lpstr>
      <vt:lpstr>Which groups settled in the regions shaded below?</vt:lpstr>
      <vt:lpstr>The name “Richmond” comes from which culture?</vt:lpstr>
      <vt:lpstr>Which could Mary add to her list about Reconstruction?</vt:lpstr>
      <vt:lpstr>Which does NOT describe why Virginia’s economy was in ruins after the Civil War?</vt:lpstr>
      <vt:lpstr>Alliyah makes this list.  What is the BEST title?</vt:lpstr>
      <vt:lpstr>John Smith was important in Jamestown because he—</vt:lpstr>
      <vt:lpstr>What provided food, clothing, and medical supplies to freed slaves?</vt:lpstr>
      <vt:lpstr>Which is a definition of sharecropping?</vt:lpstr>
      <vt:lpstr>During Reconstruction, African Americans won some freedoms and rights, then afterwards—</vt:lpstr>
      <vt:lpstr>Segregation is—</vt:lpstr>
      <vt:lpstr>Which laws made it difficult for African Americans to vote and hold public office?</vt:lpstr>
      <vt:lpstr>The Potomac River runs through—</vt:lpstr>
      <vt:lpstr>The “Jim Crow” laws—</vt:lpstr>
      <vt:lpstr>Under the Jim Crow laws, African Americans had to pass tests and pay taxes to—</vt:lpstr>
      <vt:lpstr>The star shows—</vt:lpstr>
      <vt:lpstr>Which played the greatest role in the expansion of businesses in the South after Reconstruction?</vt:lpstr>
      <vt:lpstr>After Reconstruction, factories were mostly built—</vt:lpstr>
      <vt:lpstr>Which of the following is NOT true about the Fall Line?</vt:lpstr>
      <vt:lpstr>In the 1600s, how were the countries in Europe similar?</vt:lpstr>
      <vt:lpstr>Cities near railroad centers—</vt:lpstr>
      <vt:lpstr>What is a peninsula?</vt:lpstr>
      <vt:lpstr>“No work, no eat” is an example of—</vt:lpstr>
      <vt:lpstr>Which crop became important in Virginia again after Reconstruction?</vt:lpstr>
      <vt:lpstr>Which of these was NOT something the English were trying to find in North America?</vt:lpstr>
      <vt:lpstr>Which of the following is NOT true about the rivers in Virginia? </vt:lpstr>
      <vt:lpstr>Because the English wanted to gain money in the New World, their settlement there was a—</vt:lpstr>
      <vt:lpstr>What is at Number 2?</vt:lpstr>
      <vt:lpstr>Jamestown, the first permanent English settlement in North America was established in—</vt:lpstr>
      <vt:lpstr> When the settlers FIRST arrived in Jamestown, it was—</vt:lpstr>
      <vt:lpstr>Which of these could be added to the list?</vt:lpstr>
      <vt:lpstr>Which of the following could be added to the list?</vt:lpstr>
      <vt:lpstr>Self-sustaining agriculture means a colony—</vt:lpstr>
      <vt:lpstr>The Jamestown settlers traveled from numbers—</vt:lpstr>
      <vt:lpstr>The James River is located on number—</vt:lpstr>
      <vt:lpstr>Which of the following is NOT true about the Chesapeake Bay?</vt:lpstr>
      <vt:lpstr>What did the First Americans use to make their clothes?</vt:lpstr>
      <vt:lpstr>The York River is located on number—</vt:lpstr>
      <vt:lpstr>All of the following are true about the Eastern Shore EXCEPT—</vt:lpstr>
      <vt:lpstr>Rivers flow—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Sonia Coleman</dc:creator>
  <cp:lastModifiedBy>Newport News Public Schools</cp:lastModifiedBy>
  <cp:revision>4</cp:revision>
  <cp:lastPrinted>1601-01-01T00:00:00Z</cp:lastPrinted>
  <dcterms:created xsi:type="dcterms:W3CDTF">2000-05-27T16:51:35Z</dcterms:created>
  <dcterms:modified xsi:type="dcterms:W3CDTF">2009-10-23T01:33:17Z</dcterms:modified>
</cp:coreProperties>
</file>