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308" r:id="rId3"/>
    <p:sldId id="284" r:id="rId4"/>
    <p:sldId id="454" r:id="rId5"/>
    <p:sldId id="423" r:id="rId6"/>
    <p:sldId id="287" r:id="rId7"/>
    <p:sldId id="290" r:id="rId8"/>
    <p:sldId id="455" r:id="rId9"/>
    <p:sldId id="293" r:id="rId10"/>
    <p:sldId id="296" r:id="rId11"/>
    <p:sldId id="299" r:id="rId12"/>
    <p:sldId id="419" r:id="rId13"/>
    <p:sldId id="456" r:id="rId14"/>
    <p:sldId id="427" r:id="rId15"/>
    <p:sldId id="302" r:id="rId16"/>
    <p:sldId id="305" r:id="rId17"/>
    <p:sldId id="311" r:id="rId18"/>
    <p:sldId id="314" r:id="rId19"/>
    <p:sldId id="457" r:id="rId20"/>
    <p:sldId id="317" r:id="rId21"/>
    <p:sldId id="320" r:id="rId22"/>
    <p:sldId id="342" r:id="rId23"/>
    <p:sldId id="323" r:id="rId24"/>
    <p:sldId id="458" r:id="rId25"/>
    <p:sldId id="326" r:id="rId26"/>
    <p:sldId id="329" r:id="rId27"/>
    <p:sldId id="350" r:id="rId28"/>
    <p:sldId id="351" r:id="rId29"/>
    <p:sldId id="332" r:id="rId30"/>
    <p:sldId id="335" r:id="rId31"/>
    <p:sldId id="257" r:id="rId32"/>
    <p:sldId id="258" r:id="rId33"/>
    <p:sldId id="346" r:id="rId34"/>
    <p:sldId id="340" r:id="rId35"/>
    <p:sldId id="259" r:id="rId36"/>
    <p:sldId id="344" r:id="rId37"/>
    <p:sldId id="353" r:id="rId38"/>
    <p:sldId id="260" r:id="rId39"/>
    <p:sldId id="261" r:id="rId40"/>
    <p:sldId id="262" r:id="rId41"/>
    <p:sldId id="264" r:id="rId42"/>
    <p:sldId id="265" r:id="rId43"/>
    <p:sldId id="348" r:id="rId44"/>
    <p:sldId id="336" r:id="rId45"/>
    <p:sldId id="266" r:id="rId46"/>
    <p:sldId id="267" r:id="rId47"/>
    <p:sldId id="268" r:id="rId48"/>
    <p:sldId id="269" r:id="rId49"/>
    <p:sldId id="338" r:id="rId50"/>
    <p:sldId id="355" r:id="rId51"/>
    <p:sldId id="357" r:id="rId52"/>
    <p:sldId id="359" r:id="rId53"/>
    <p:sldId id="361" r:id="rId54"/>
    <p:sldId id="363" r:id="rId55"/>
    <p:sldId id="425" r:id="rId56"/>
    <p:sldId id="365" r:id="rId57"/>
    <p:sldId id="367" r:id="rId58"/>
    <p:sldId id="369" r:id="rId59"/>
    <p:sldId id="374" r:id="rId60"/>
    <p:sldId id="431" r:id="rId61"/>
    <p:sldId id="407" r:id="rId62"/>
    <p:sldId id="448" r:id="rId63"/>
    <p:sldId id="376" r:id="rId64"/>
    <p:sldId id="378" r:id="rId65"/>
    <p:sldId id="449" r:id="rId66"/>
    <p:sldId id="380" r:id="rId67"/>
    <p:sldId id="382" r:id="rId68"/>
    <p:sldId id="384" r:id="rId69"/>
    <p:sldId id="450" r:id="rId70"/>
    <p:sldId id="388" r:id="rId71"/>
    <p:sldId id="390" r:id="rId72"/>
    <p:sldId id="392" r:id="rId73"/>
    <p:sldId id="451" r:id="rId74"/>
    <p:sldId id="394" r:id="rId75"/>
    <p:sldId id="396" r:id="rId76"/>
    <p:sldId id="398" r:id="rId77"/>
    <p:sldId id="402" r:id="rId78"/>
    <p:sldId id="453" r:id="rId79"/>
    <p:sldId id="403" r:id="rId80"/>
    <p:sldId id="405" r:id="rId81"/>
    <p:sldId id="409" r:id="rId82"/>
    <p:sldId id="452" r:id="rId83"/>
    <p:sldId id="411" r:id="rId84"/>
    <p:sldId id="413" r:id="rId85"/>
    <p:sldId id="415" r:id="rId86"/>
    <p:sldId id="417" r:id="rId87"/>
    <p:sldId id="421" r:id="rId8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9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1DEB88-07D1-46C6-A02C-8D5DF3EE2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268E7-B898-479A-9F57-6D3322874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13257-9E94-4FF2-B657-96B04FF9E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AC1A4B-C597-4DE9-A380-E1B0B4EC1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7FE628-1499-4E46-926F-B6A9A25EC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7A85-31AE-47E9-999D-9DB9F6A71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85EF2-EB27-492E-9897-E135D95E9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BBCFE-5C60-4B54-9696-7642F8E4B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7670-49A2-4F5D-8D34-611DE4C33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8DC19-4F57-4DA8-8D83-365C3F2A7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9C53-4CE7-47B7-84BA-57D53C5F4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E0184-C85A-43B2-9DE0-C623259EA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41F80-40EE-49BC-9658-A2EFC66C8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EECC624-8F2F-407F-954C-6012630947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2 regions are known for growing apples?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Blue Ridge &amp; 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Coastal Plain &amp; 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Piedmont &amp; Appalachian Plateau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Blue Ridge &amp; Coastal 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/>
              <a:t>Which of the following is true about the James, York, Rappahannock, and Potomac Rivers?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They all provide a border between Virginia and Maryland.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They all flow into the Chesapeake Bay.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They all are in northern Virginia.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They all go through Richmond.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Number 1 points to—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4800" y="2514600"/>
          <a:ext cx="8610600" cy="3968750"/>
        </p:xfrm>
        <a:graphic>
          <a:graphicData uri="http://schemas.openxmlformats.org/presentationml/2006/ole">
            <p:oleObj spid="_x0000_s68612" name="Drawing" r:id="rId3" imgW="8534520" imgH="3933720" progId="Presentations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Which region is known for its textiles industry?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regions that have this industry.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7813" name="Picture 5" descr="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163" y="1752600"/>
            <a:ext cx="4379912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region is known for its coal mining?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Richmond and Jamestown are located on the—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>
                <a:hlinkClick r:id="rId2" action="ppaction://hlinksldjump"/>
              </a:rPr>
              <a:t>James River</a:t>
            </a:r>
            <a:endParaRPr lang="en-US" sz="60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>
                <a:hlinkClick r:id="rId3" action="ppaction://hlinksldjump"/>
              </a:rPr>
              <a:t>York River</a:t>
            </a:r>
            <a:endParaRPr lang="en-US" sz="60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>
                <a:hlinkClick r:id="rId3" action="ppaction://hlinksldjump"/>
              </a:rPr>
              <a:t>Rappahannock River</a:t>
            </a:r>
            <a:endParaRPr lang="en-US" sz="60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>
                <a:hlinkClick r:id="rId3" action="ppaction://hlinksldjump"/>
              </a:rPr>
              <a:t>Potomac River</a:t>
            </a:r>
            <a:endParaRPr lang="en-US" sz="6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Yorktown is located along the—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2" action="ppaction://hlinksldjump"/>
              </a:rPr>
              <a:t>Potomac River</a:t>
            </a:r>
            <a:endParaRPr lang="en-US" sz="54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2" action="ppaction://hlinksldjump"/>
              </a:rPr>
              <a:t>Rappahannock River</a:t>
            </a:r>
            <a:endParaRPr lang="en-US" sz="54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3" action="ppaction://hlinksldjump"/>
              </a:rPr>
              <a:t>York River</a:t>
            </a:r>
            <a:endParaRPr lang="en-US" sz="54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2" action="ppaction://hlinksldjump"/>
              </a:rPr>
              <a:t>James River</a:t>
            </a:r>
            <a:endParaRPr lang="en-US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York River is located on number—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2017713"/>
          <a:ext cx="8434388" cy="4632325"/>
        </p:xfrm>
        <a:graphic>
          <a:graphicData uri="http://schemas.openxmlformats.org/presentationml/2006/ole">
            <p:oleObj spid="_x0000_s80899" name="Drawing" r:id="rId3" imgW="8867880" imgH="4343400" progId="Presentations.Drawing.11">
              <p:embed/>
            </p:oleObj>
          </a:graphicData>
        </a:graphic>
      </p:graphicFrame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hlinkClick r:id="rId4" action="ppaction://hlinksldjump"/>
              </a:rPr>
              <a:t>1</a:t>
            </a:r>
            <a:endParaRPr lang="en-US" sz="3200">
              <a:latin typeface="Arial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391400" y="2590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hlinkClick r:id="rId4" action="ppaction://hlinksldjump"/>
              </a:rPr>
              <a:t>2</a:t>
            </a:r>
            <a:endParaRPr lang="en-US" sz="3200">
              <a:latin typeface="Arial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7924800" y="3124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hlinkClick r:id="rId5" action="ppaction://hlinksldjump"/>
              </a:rPr>
              <a:t>3</a:t>
            </a:r>
            <a:endParaRPr lang="en-US" sz="3200">
              <a:latin typeface="Arial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8229600" y="4343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hlinkClick r:id="rId4" action="ppaction://hlinksldjump"/>
              </a:rPr>
              <a:t>4</a:t>
            </a: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Rappahannock River runs through—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2" action="ppaction://hlinksldjump"/>
              </a:rPr>
              <a:t>Fredericksburg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3" action="ppaction://hlinksldjump"/>
              </a:rPr>
              <a:t>Yorktown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3" action="ppaction://hlinksldjump"/>
              </a:rPr>
              <a:t>Jamestown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3" action="ppaction://hlinksldjump"/>
              </a:rPr>
              <a:t>Potomac</a:t>
            </a:r>
            <a:endParaRPr lang="en-US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these tourist attractions.</a:t>
            </a:r>
          </a:p>
        </p:txBody>
      </p:sp>
      <p:pic>
        <p:nvPicPr>
          <p:cNvPr id="248837" name="Picture 5" descr="Busch%20Gard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686175" cy="2476500"/>
          </a:xfrm>
          <a:prstGeom prst="rect">
            <a:avLst/>
          </a:prstGeom>
          <a:noFill/>
        </p:spPr>
      </p:pic>
      <p:pic>
        <p:nvPicPr>
          <p:cNvPr id="248839" name="Picture 7" descr="virginia-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962275" cy="2370138"/>
          </a:xfrm>
          <a:prstGeom prst="rect">
            <a:avLst/>
          </a:prstGeom>
          <a:noFill/>
        </p:spPr>
      </p:pic>
      <p:pic>
        <p:nvPicPr>
          <p:cNvPr id="248841" name="Picture 9" descr="cw_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14800"/>
            <a:ext cx="204787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Potomac River runs through—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2" action="ppaction://hlinksldjump"/>
              </a:rPr>
              <a:t>Yorktown</a:t>
            </a:r>
            <a:endParaRPr lang="en-US" sz="54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2" action="ppaction://hlinksldjump"/>
              </a:rPr>
              <a:t>Richmond</a:t>
            </a:r>
            <a:endParaRPr lang="en-US" sz="54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3" action="ppaction://hlinksldjump"/>
              </a:rPr>
              <a:t>Alexandria</a:t>
            </a:r>
            <a:endParaRPr lang="en-US" sz="54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>
                <a:hlinkClick r:id="rId2" action="ppaction://hlinksldjump"/>
              </a:rPr>
              <a:t>Fredericksburg</a:t>
            </a:r>
            <a:endParaRPr lang="en-US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Which of the following is NOT true about the rivers in Virginia?</a:t>
            </a:r>
            <a:r>
              <a:rPr lang="en-US" sz="4000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They provided food.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They provided a pathway for exploration in Virginia.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People in Virginia did not like to settle on the rivers.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You cannot sail past a river’s Fall Line.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triangle shows—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600200"/>
          <a:ext cx="9144000" cy="5024438"/>
        </p:xfrm>
        <a:graphic>
          <a:graphicData uri="http://schemas.openxmlformats.org/presentationml/2006/ole">
            <p:oleObj spid="_x0000_s90116" name="Drawing" r:id="rId3" imgW="7715160" imgH="4238640" progId="Presentations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82688" y="2365375"/>
          <a:ext cx="7772400" cy="3417888"/>
        </p:xfrm>
        <a:graphic>
          <a:graphicData uri="http://schemas.openxmlformats.org/presentationml/2006/ole">
            <p:oleObj spid="_x0000_s114690" name="Drawing" r:id="rId3" imgW="9030928" imgH="3971496" progId="Presentations.Drawing.11">
              <p:embed/>
            </p:oleObj>
          </a:graphicData>
        </a:graphic>
      </p:graphicFrame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colored part.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All of the following are true about the Eastern Shore EXCEPT—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It is a peninsula.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It is bordered by the Chesapeake Bay to the west.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It is bordered by the Atlantic Ocean to the east.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It is not a part of Virginia.</a:t>
            </a:r>
          </a:p>
          <a:p>
            <a:pPr marL="609600" indent="-609600">
              <a:buFont typeface="Wingdings" pitchFamily="2" charset="2"/>
              <a:buAutoNum type="alphaUcPeriod"/>
            </a:pP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this industry.</a:t>
            </a:r>
          </a:p>
        </p:txBody>
      </p:sp>
      <p:pic>
        <p:nvPicPr>
          <p:cNvPr id="249861" name="Picture 5" descr="va_state_capit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6096000" cy="3841750"/>
          </a:xfrm>
          <a:prstGeom prst="rect">
            <a:avLst/>
          </a:prstGeom>
          <a:noFill/>
        </p:spPr>
      </p:pic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6553200" y="1981200"/>
            <a:ext cx="2286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Richmond Capitol Building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arrow is pointing to—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14400" y="2057400"/>
          <a:ext cx="7848600" cy="4311650"/>
        </p:xfrm>
        <a:graphic>
          <a:graphicData uri="http://schemas.openxmlformats.org/presentationml/2006/ole">
            <p:oleObj spid="_x0000_s96260" name="Drawing" r:id="rId3" imgW="7715160" imgH="4238640" progId="Presentations.Drawing.11">
              <p:embed/>
            </p:oleObj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7924800" y="3124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What is a peninsula?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 piece of land bordered by water on three sides.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 body of water bordered by land on three sides.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An elevated piece of land with a flattened top.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 large land-mass.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>
            <p:ph/>
          </p:nvPr>
        </p:nvGraphicFramePr>
        <p:xfrm>
          <a:off x="914400" y="1865313"/>
          <a:ext cx="7804150" cy="4992687"/>
        </p:xfrm>
        <a:graphic>
          <a:graphicData uri="http://schemas.openxmlformats.org/presentationml/2006/ole">
            <p:oleObj spid="_x0000_s122882" name="Drawing" r:id="rId3" imgW="7401691" imgH="4438226" progId="Presentations.Drawing.11">
              <p:embed/>
            </p:oleObj>
          </a:graphicData>
        </a:graphic>
      </p:graphicFrame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Name the colored part.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Grp="1" noChangeAspect="1"/>
          </p:cNvGraphicFramePr>
          <p:nvPr>
            <p:ph/>
          </p:nvPr>
        </p:nvGraphicFramePr>
        <p:xfrm>
          <a:off x="1524000" y="2057400"/>
          <a:ext cx="7016750" cy="4489450"/>
        </p:xfrm>
        <a:graphic>
          <a:graphicData uri="http://schemas.openxmlformats.org/presentationml/2006/ole">
            <p:oleObj spid="_x0000_s123906" name="Drawing" r:id="rId3" imgW="7401691" imgH="4438226" progId="Presentations.Drawing.11">
              <p:embed/>
            </p:oleObj>
          </a:graphicData>
        </a:graphic>
      </p:graphicFrame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Name the colored part.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Rivers flow—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Uphill to the mountains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Downhill to the sea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Around in a circular motion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Away from the center of the Earth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James River is located on number—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ph idx="1"/>
          </p:nvPr>
        </p:nvGraphicFramePr>
        <p:xfrm>
          <a:off x="1322388" y="2017713"/>
          <a:ext cx="7493000" cy="4114800"/>
        </p:xfrm>
        <a:graphic>
          <a:graphicData uri="http://schemas.openxmlformats.org/presentationml/2006/ole">
            <p:oleObj spid="_x0000_s53251" name="Drawing" r:id="rId3" imgW="8867880" imgH="4343400" progId="Presentations.Drawing.11">
              <p:embed/>
            </p:oleObj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hlinkClick r:id="rId4" action="ppaction://hlinksldjump"/>
              </a:rPr>
              <a:t>1</a:t>
            </a:r>
            <a:endParaRPr lang="en-US" sz="3200">
              <a:latin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391400" y="2590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hlinkClick r:id="rId4" action="ppaction://hlinksldjump"/>
              </a:rPr>
              <a:t>2</a:t>
            </a:r>
            <a:endParaRPr lang="en-US" sz="3200">
              <a:latin typeface="Arial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848600" y="3124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hlinkClick r:id="rId4" action="ppaction://hlinksldjump"/>
              </a:rPr>
              <a:t>3</a:t>
            </a:r>
            <a:endParaRPr lang="en-US" sz="3200">
              <a:latin typeface="Arial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8229600" y="4343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hlinkClick r:id="rId5" action="ppaction://hlinksldjump"/>
              </a:rPr>
              <a:t>4</a:t>
            </a: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Which of the following is NOT true about the Fall Line?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It is the natural border between the Tidewater and Piedmont regions.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Many early Virginia cities developed along the Fall Line.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It is where the land rises sharply and where the waterfalls prevent further travel on the river.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The Fall Line for the Jamestown River is in the Blue Ridge Mountains.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textile industry?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Coastal Plain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coal mining?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Appalachian Plateau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Grp="1" noChangeAspect="1"/>
          </p:cNvGraphicFramePr>
          <p:nvPr>
            <p:ph/>
          </p:nvPr>
        </p:nvGraphicFramePr>
        <p:xfrm>
          <a:off x="1219200" y="2368550"/>
          <a:ext cx="7016750" cy="4489450"/>
        </p:xfrm>
        <a:graphic>
          <a:graphicData uri="http://schemas.openxmlformats.org/presentationml/2006/ole">
            <p:oleObj spid="_x0000_s118786" name="Drawing" r:id="rId3" imgW="7401691" imgH="4438226" progId="Presentations.Drawing.11">
              <p:embed/>
            </p:oleObj>
          </a:graphicData>
        </a:graphic>
      </p:graphicFrame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Name the colored part.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>
            <p:ph idx="1"/>
          </p:nvPr>
        </p:nvGraphicFramePr>
        <p:xfrm>
          <a:off x="1182688" y="2365375"/>
          <a:ext cx="7772400" cy="3417888"/>
        </p:xfrm>
        <a:graphic>
          <a:graphicData uri="http://schemas.openxmlformats.org/presentationml/2006/ole">
            <p:oleObj spid="_x0000_s112642" name="Drawing" r:id="rId3" imgW="9030928" imgH="3971496" progId="Presentations.Drawing.11">
              <p:embed/>
            </p:oleObj>
          </a:graphicData>
        </a:graphic>
      </p:graphicFrame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colored part.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seafood?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54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/>
              <a:t>Coastal Plain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/>
              <a:t>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5400"/>
              <a:t>Appalachian Plateau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/>
          <p:cNvGraphicFramePr>
            <a:graphicFrameLocks noChangeAspect="1"/>
          </p:cNvGraphicFramePr>
          <p:nvPr>
            <p:ph idx="1"/>
          </p:nvPr>
        </p:nvGraphicFramePr>
        <p:xfrm>
          <a:off x="1470025" y="2779713"/>
          <a:ext cx="7340600" cy="3106737"/>
        </p:xfrm>
        <a:graphic>
          <a:graphicData uri="http://schemas.openxmlformats.org/presentationml/2006/ole">
            <p:oleObj spid="_x0000_s116738" name="Drawing" r:id="rId3" imgW="9030928" imgH="3971496" progId="Presentations.Drawing.11">
              <p:embed/>
            </p:oleObj>
          </a:graphicData>
        </a:graphic>
      </p:graphicFrame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colored part.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2"/>
          <p:cNvGraphicFramePr>
            <a:graphicFrameLocks noGrp="1" noChangeAspect="1"/>
          </p:cNvGraphicFramePr>
          <p:nvPr>
            <p:ph/>
          </p:nvPr>
        </p:nvGraphicFramePr>
        <p:xfrm>
          <a:off x="1447800" y="2209800"/>
          <a:ext cx="7016750" cy="4489450"/>
        </p:xfrm>
        <a:graphic>
          <a:graphicData uri="http://schemas.openxmlformats.org/presentationml/2006/ole">
            <p:oleObj spid="_x0000_s125954" name="Drawing" r:id="rId3" imgW="7401691" imgH="4438226" progId="Presentations.Drawing.11">
              <p:embed/>
            </p:oleObj>
          </a:graphicData>
        </a:graphic>
      </p:graphicFrame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Name the colored part.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shipbuilding?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Coastal Plain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tourism?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Coastal Plain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Appalachian Plateau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this product.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65" name="Picture 5" descr="COMP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7277100" cy="43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federal military institutions?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Appalachian Plateau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Coastal Plain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tobacco products?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 Mountains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Appalachian Plateau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information technology?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Coastal Plain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>
            <p:ph/>
          </p:nvPr>
        </p:nvGraphicFramePr>
        <p:xfrm>
          <a:off x="1066800" y="1600200"/>
          <a:ext cx="7804150" cy="4992688"/>
        </p:xfrm>
        <a:graphic>
          <a:graphicData uri="http://schemas.openxmlformats.org/presentationml/2006/ole">
            <p:oleObj spid="_x0000_s120834" name="Drawing" r:id="rId3" imgW="7401691" imgH="4438226" progId="Presentations.Drawing.11">
              <p:embed/>
            </p:oleObj>
          </a:graphicData>
        </a:graphic>
      </p:graphicFrame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Name the colored part.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colored part.</a:t>
            </a: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752600"/>
          <a:ext cx="8458200" cy="3719513"/>
        </p:xfrm>
        <a:graphic>
          <a:graphicData uri="http://schemas.openxmlformats.org/presentationml/2006/ole">
            <p:oleObj spid="_x0000_s108547" name="Drawing" r:id="rId3" imgW="9030928" imgH="3971496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Which region is known for having federal and state governments?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Coastal Plain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Appalachian Plateau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2 regions are known for farming?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Piedmont &amp; 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Piedmont and Blue Ridge Mountains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Coastal Plain &amp; Appalachian Plateau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Blue Ridge &amp; Valley and Ridge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recreation industry?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Appalachian Plateau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region is known for its poultry?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Piedmont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Blue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Valley and Ridge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6000"/>
              <a:t>Coastal Plain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>
            <p:ph idx="1"/>
          </p:nvPr>
        </p:nvGraphicFramePr>
        <p:xfrm>
          <a:off x="1182688" y="2365375"/>
          <a:ext cx="7772400" cy="3417888"/>
        </p:xfrm>
        <a:graphic>
          <a:graphicData uri="http://schemas.openxmlformats.org/presentationml/2006/ole">
            <p:oleObj spid="_x0000_s110594" name="Drawing" r:id="rId3" imgW="9030928" imgH="3971496" progId="Presentations.Drawing.11">
              <p:embed/>
            </p:oleObj>
          </a:graphicData>
        </a:graphic>
      </p:graphicFrame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colored part.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industry is known for its recreation industry?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>
            <p:ph/>
          </p:nvPr>
        </p:nvGraphicFramePr>
        <p:xfrm>
          <a:off x="1143000" y="1822450"/>
          <a:ext cx="7804150" cy="5035550"/>
        </p:xfrm>
        <a:graphic>
          <a:graphicData uri="http://schemas.openxmlformats.org/presentationml/2006/ole">
            <p:oleObj spid="_x0000_s128002" name="Drawing" r:id="rId3" imgW="7353360" imgH="4448160" progId="Presentations.Drawing.11">
              <p:embed/>
            </p:oleObj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Which river is the arrow pointing to?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>
            <p:ph/>
          </p:nvPr>
        </p:nvGraphicFramePr>
        <p:xfrm>
          <a:off x="990600" y="2436813"/>
          <a:ext cx="7804150" cy="4421187"/>
        </p:xfrm>
        <a:graphic>
          <a:graphicData uri="http://schemas.openxmlformats.org/presentationml/2006/ole">
            <p:oleObj spid="_x0000_s130050" name="Drawing" r:id="rId3" imgW="7353360" imgH="3905280" progId="Presentations.Drawing.11">
              <p:embed/>
            </p:oleObj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The arrow is pointing to—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>
            <p:ph/>
          </p:nvPr>
        </p:nvGraphicFramePr>
        <p:xfrm>
          <a:off x="1143000" y="2286000"/>
          <a:ext cx="7804150" cy="4194175"/>
        </p:xfrm>
        <a:graphic>
          <a:graphicData uri="http://schemas.openxmlformats.org/presentationml/2006/ole">
            <p:oleObj spid="_x0000_s132098" name="Drawing" r:id="rId3" imgW="7353360" imgH="3705120" progId="Presentations.Drawing.11">
              <p:embed/>
            </p:oleObj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Which river is the arrow pointing to?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Grp="1" noChangeAspect="1"/>
          </p:cNvGraphicFramePr>
          <p:nvPr>
            <p:ph/>
          </p:nvPr>
        </p:nvGraphicFramePr>
        <p:xfrm>
          <a:off x="1150938" y="1246188"/>
          <a:ext cx="7804150" cy="4394200"/>
        </p:xfrm>
        <a:graphic>
          <a:graphicData uri="http://schemas.openxmlformats.org/presentationml/2006/ole">
            <p:oleObj spid="_x0000_s134146" name="Drawing" r:id="rId3" imgW="7353360" imgH="3857760" progId="Presentations.Drawing.11">
              <p:embed/>
            </p:oleObj>
          </a:graphicData>
        </a:graphic>
      </p:graphicFrame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Which river is the arrow pointing to?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>
            <p:ph/>
          </p:nvPr>
        </p:nvGraphicFramePr>
        <p:xfrm>
          <a:off x="0" y="1752600"/>
          <a:ext cx="9144000" cy="4919663"/>
        </p:xfrm>
        <a:graphic>
          <a:graphicData uri="http://schemas.openxmlformats.org/presentationml/2006/ole">
            <p:oleObj spid="_x0000_s136194" name="Drawing" r:id="rId3" imgW="8286840" imgH="4457880" progId="Presentations.Drawing.11">
              <p:embed/>
            </p:oleObj>
          </a:graphicData>
        </a:graphic>
      </p:graphicFrame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The arrow is pointing to—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region is known for its poultry products?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Grp="1" noChangeAspect="1"/>
          </p:cNvGraphicFramePr>
          <p:nvPr>
            <p:ph/>
          </p:nvPr>
        </p:nvGraphicFramePr>
        <p:xfrm>
          <a:off x="1219200" y="2743200"/>
          <a:ext cx="7740650" cy="3746500"/>
        </p:xfrm>
        <a:graphic>
          <a:graphicData uri="http://schemas.openxmlformats.org/presentationml/2006/ole">
            <p:oleObj spid="_x0000_s138242" name="Drawing" r:id="rId3" imgW="8163000" imgH="3705120" progId="Presentations.Drawing.11">
              <p:embed/>
            </p:oleObj>
          </a:graphicData>
        </a:graphic>
      </p:graphicFrame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The arrow is pointing to—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1981200"/>
          <a:ext cx="9144000" cy="4710113"/>
        </p:xfrm>
        <a:graphic>
          <a:graphicData uri="http://schemas.openxmlformats.org/presentationml/2006/ole">
            <p:oleObj spid="_x0000_s140290" name="Drawing" r:id="rId3" imgW="8724960" imgH="4495680" progId="Presentations.Drawing.11">
              <p:embed/>
            </p:oleObj>
          </a:graphicData>
        </a:graphic>
      </p:graphicFrame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The arrow is pointing to—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771525"/>
          <a:ext cx="9144000" cy="6086475"/>
        </p:xfrm>
        <a:graphic>
          <a:graphicData uri="http://schemas.openxmlformats.org/presentationml/2006/ole">
            <p:oleObj spid="_x0000_s142338" name="Drawing" r:id="rId3" imgW="5524560" imgH="3676680" progId="Presentations.Drawing.11">
              <p:embed/>
            </p:oleObj>
          </a:graphicData>
        </a:graphic>
      </p:graphicFrame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143000" y="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Name the colored part.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Many early Virginia cities developed on the what?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r>
              <a:rPr lang="en-US" sz="2800" i="1"/>
              <a:t>What body of water provided transportation links between Virginia and other places (e.g., Europe, Africa, Caribbean)?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2" action="ppaction://hlinksldjump"/>
              </a:rPr>
              <a:t>Atlantic Ocean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3" action="ppaction://hlinksldjump"/>
              </a:rPr>
              <a:t>Chesapeake Bay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3" action="ppaction://hlinksldjump"/>
              </a:rPr>
              <a:t>James River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3" action="ppaction://hlinksldjump"/>
              </a:rPr>
              <a:t>York River</a:t>
            </a:r>
            <a:endParaRPr lang="en-US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Industries in Virginia produce what for the United States?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region is known for its tourism industry?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this product.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9621" name="Picture 5" descr="1000tk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261937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438400"/>
            <a:ext cx="7772400" cy="1462088"/>
          </a:xfrm>
        </p:spPr>
        <p:txBody>
          <a:bodyPr/>
          <a:lstStyle/>
          <a:p>
            <a:r>
              <a:rPr lang="en-US" sz="3600"/>
              <a:t>Q:  What do you call the natural border between the Tidewater and Piedmont regions where the land rises sharply and where the waterfalls prevent further travel on the river?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The four major rivers that flow into the Chesapeake Bay are separated by what?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this product.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240645" name="Picture 5" descr="Product-2005103143336-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360045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What separates the Eastern Shore from the mainland of Virginia?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What is a piece of land bordered by water on three sides?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What provided transportation links between Virginia and other places (e.g., Europe, Africa, Caribbean)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regions that have this product.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1669" name="Picture 5" descr="Apple-Si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4160838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Which of the following is NOT true about the Chesapeake Bay?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2" action="ppaction://hlinksldjump"/>
              </a:rPr>
              <a:t>It provided a safe harbor.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2" action="ppaction://hlinksldjump"/>
              </a:rPr>
              <a:t>It was a source of transportation.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3" action="ppaction://hlinksldjump"/>
              </a:rPr>
              <a:t>It is where many rivers in Virginia start.</a:t>
            </a:r>
            <a:endParaRPr lang="en-US" sz="480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>
                <a:hlinkClick r:id="rId2" action="ppaction://hlinksldjump"/>
              </a:rPr>
              <a:t>It is a source of food.</a:t>
            </a:r>
            <a:endParaRPr lang="en-US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The cities of Richmond and Jamestown are located on which river?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The city of Yorktown is located on which river?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The city of Fredericksburg is located on which river?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this product.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3" name="Picture 5" descr="transportation_clipart_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114800" cy="355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The city of Alexandria is located on which river?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All four of the major rivers in Virginia flow into the—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Each river in Virginia was a source of what?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What is the name of the peninsula bordered by the Chesapeake Bay to the west and the Atlantic Ocean to the east?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1462088"/>
          </a:xfrm>
        </p:spPr>
        <p:txBody>
          <a:bodyPr/>
          <a:lstStyle/>
          <a:p>
            <a:r>
              <a:rPr lang="en-US" sz="4000"/>
              <a:t>Name the region that has this industry.</a:t>
            </a:r>
            <a:br>
              <a:rPr lang="en-US" sz="4000"/>
            </a:br>
            <a:r>
              <a:rPr lang="en-US" sz="4000" i="1"/>
              <a:t>Hint:  Camping is recreational.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4741" name="Picture 5" descr="cam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629400" cy="419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region is known for its seafood products?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this industry.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246789" name="Picture 5" descr="Hardware_Soldier_w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5369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Which region is known for its shipbuilding industry?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Which region is known for its federal military installations?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62400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region that has this product.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3717" name="Picture 5" descr="cat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92313"/>
            <a:ext cx="6800850" cy="423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Which region is known for its information technology products?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region is known for its technology industry?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region has federal and state government?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Q:  Which two regions are known for farming?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Q:  Which two regions are known for their apple products?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star shows—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2400" y="2057400"/>
          <a:ext cx="9144000" cy="4217988"/>
        </p:xfrm>
        <a:graphic>
          <a:graphicData uri="http://schemas.openxmlformats.org/presentationml/2006/ole">
            <p:oleObj spid="_x0000_s62468" name="Drawing" r:id="rId3" imgW="8534520" imgH="3933720" progId="Presentations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73</TotalTime>
  <Words>1238</Words>
  <Application>Microsoft Office PowerPoint</Application>
  <PresentationFormat>On-screen Show (4:3)</PresentationFormat>
  <Paragraphs>196</Paragraphs>
  <Slides>87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Arial</vt:lpstr>
      <vt:lpstr>Tahoma</vt:lpstr>
      <vt:lpstr>Wingdings</vt:lpstr>
      <vt:lpstr>Blends</vt:lpstr>
      <vt:lpstr>Corel Presentations 11 Drawing</vt:lpstr>
      <vt:lpstr>Which 2 regions are known for growing apples?</vt:lpstr>
      <vt:lpstr>The Potomac River runs through—</vt:lpstr>
      <vt:lpstr>The James River is located on number—</vt:lpstr>
      <vt:lpstr>Name the region that has this product.</vt:lpstr>
      <vt:lpstr>Q:  Which industry is known for its recreation industry?</vt:lpstr>
      <vt:lpstr>What body of water provided transportation links between Virginia and other places (e.g., Europe, Africa, Caribbean)?</vt:lpstr>
      <vt:lpstr>Which of the following is NOT true about the Chesapeake Bay?</vt:lpstr>
      <vt:lpstr>Name the region that has this industry.</vt:lpstr>
      <vt:lpstr>The star shows—</vt:lpstr>
      <vt:lpstr>Which of the following is true about the James, York, Rappahannock, and Potomac Rivers?</vt:lpstr>
      <vt:lpstr>Number 1 points to—</vt:lpstr>
      <vt:lpstr>Q: Which region is known for its textiles industry?</vt:lpstr>
      <vt:lpstr>Name the regions that have this industry.</vt:lpstr>
      <vt:lpstr>Q:  Which region is known for its coal mining?</vt:lpstr>
      <vt:lpstr>Richmond and Jamestown are located on the—</vt:lpstr>
      <vt:lpstr>Yorktown is located along the—</vt:lpstr>
      <vt:lpstr>The York River is located on number—</vt:lpstr>
      <vt:lpstr>The Rappahannock River runs through—</vt:lpstr>
      <vt:lpstr>Name the region that has these tourist attractions.</vt:lpstr>
      <vt:lpstr>Which of the following is NOT true about the rivers in Virginia? </vt:lpstr>
      <vt:lpstr>The triangle shows—</vt:lpstr>
      <vt:lpstr>Name the colored part.</vt:lpstr>
      <vt:lpstr>All of the following are true about the Eastern Shore EXCEPT—</vt:lpstr>
      <vt:lpstr>Name the region that has this industry.</vt:lpstr>
      <vt:lpstr>The arrow is pointing to—</vt:lpstr>
      <vt:lpstr>What is a peninsula?</vt:lpstr>
      <vt:lpstr>Slide 27</vt:lpstr>
      <vt:lpstr>Slide 28</vt:lpstr>
      <vt:lpstr>Rivers flow—</vt:lpstr>
      <vt:lpstr>Which of the following is NOT true about the Fall Line?</vt:lpstr>
      <vt:lpstr>Which region is known for its textile industry?</vt:lpstr>
      <vt:lpstr>Which region is known for its coal mining?</vt:lpstr>
      <vt:lpstr>Slide 33</vt:lpstr>
      <vt:lpstr>Name the colored part.</vt:lpstr>
      <vt:lpstr>Which region is known for its seafood?</vt:lpstr>
      <vt:lpstr>Name the colored part.</vt:lpstr>
      <vt:lpstr>Slide 37</vt:lpstr>
      <vt:lpstr>Which region is known for its shipbuilding?</vt:lpstr>
      <vt:lpstr>Which region is known for its tourism?</vt:lpstr>
      <vt:lpstr>Which region is known for its federal military institutions?</vt:lpstr>
      <vt:lpstr>Which region is known for its tobacco products?</vt:lpstr>
      <vt:lpstr>Which region is known for its information technology?</vt:lpstr>
      <vt:lpstr>Slide 43</vt:lpstr>
      <vt:lpstr>Name the colored part.</vt:lpstr>
      <vt:lpstr>Which region is known for having federal and state governments?</vt:lpstr>
      <vt:lpstr>Which 2 regions are known for farming?</vt:lpstr>
      <vt:lpstr>Which region is known for its recreation industry?</vt:lpstr>
      <vt:lpstr>Which region is known for its poultry?</vt:lpstr>
      <vt:lpstr>Name the colored part.</vt:lpstr>
      <vt:lpstr>Slide 50</vt:lpstr>
      <vt:lpstr>Slide 51</vt:lpstr>
      <vt:lpstr>Slide 52</vt:lpstr>
      <vt:lpstr>Slide 53</vt:lpstr>
      <vt:lpstr>Slide 54</vt:lpstr>
      <vt:lpstr>Q:  Which region is known for its poultry products?</vt:lpstr>
      <vt:lpstr>Slide 56</vt:lpstr>
      <vt:lpstr>Slide 57</vt:lpstr>
      <vt:lpstr>Slide 58</vt:lpstr>
      <vt:lpstr>Q:  Many early Virginia cities developed on the what?</vt:lpstr>
      <vt:lpstr>Q:  Industries in Virginia produce what for the United States?</vt:lpstr>
      <vt:lpstr>Q:  Which region is known for its tourism industry?</vt:lpstr>
      <vt:lpstr>Name the region that has this product.</vt:lpstr>
      <vt:lpstr>Q:  What do you call the natural border between the Tidewater and Piedmont regions where the land rises sharply and where the waterfalls prevent further travel on the river?</vt:lpstr>
      <vt:lpstr>Q:  The four major rivers that flow into the Chesapeake Bay are separated by what?</vt:lpstr>
      <vt:lpstr>Name the region that has this product.</vt:lpstr>
      <vt:lpstr>Q:  What separates the Eastern Shore from the mainland of Virginia?</vt:lpstr>
      <vt:lpstr>Q:  What is a piece of land bordered by water on three sides?</vt:lpstr>
      <vt:lpstr>Q:  What provided transportation links between Virginia and other places (e.g., Europe, Africa, Caribbean)</vt:lpstr>
      <vt:lpstr>Name the regions that have this product.</vt:lpstr>
      <vt:lpstr>Q:  The cities of Richmond and Jamestown are located on which river?</vt:lpstr>
      <vt:lpstr>Q:  The city of Yorktown is located on which river?</vt:lpstr>
      <vt:lpstr>Q:  The city of Fredericksburg is located on which river?</vt:lpstr>
      <vt:lpstr>Name the region that has this product.</vt:lpstr>
      <vt:lpstr>Q:  The city of Alexandria is located on which river?</vt:lpstr>
      <vt:lpstr>Q:  All four of the major rivers in Virginia flow into the—</vt:lpstr>
      <vt:lpstr>Q:  Each river in Virginia was a source of what?</vt:lpstr>
      <vt:lpstr>Q:  What is the name of the peninsula bordered by the Chesapeake Bay to the west and the Atlantic Ocean to the east?</vt:lpstr>
      <vt:lpstr>Name the region that has this industry. Hint:  Camping is recreational.</vt:lpstr>
      <vt:lpstr>Q:  Which region is known for its seafood products?</vt:lpstr>
      <vt:lpstr>Q: Which region is known for its shipbuilding industry?</vt:lpstr>
      <vt:lpstr>Q:  Which region is known for its federal military installations?</vt:lpstr>
      <vt:lpstr>Name the region that has this product.</vt:lpstr>
      <vt:lpstr>Q:  Which region is known for its information technology products?</vt:lpstr>
      <vt:lpstr>Q:  Which region is known for its technology industry?</vt:lpstr>
      <vt:lpstr>Q:  Which region has federal and state government?</vt:lpstr>
      <vt:lpstr>Q:  Which two regions are known for farming?</vt:lpstr>
      <vt:lpstr>Q:  Which two regions are known for their apple products?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2 regions are known for growing apples?</dc:title>
  <dc:creator>Kate Wolfe</dc:creator>
  <cp:lastModifiedBy>Newport News Public Schools</cp:lastModifiedBy>
  <cp:revision>10</cp:revision>
  <dcterms:created xsi:type="dcterms:W3CDTF">2006-06-13T10:44:01Z</dcterms:created>
  <dcterms:modified xsi:type="dcterms:W3CDTF">2009-10-23T01:29:45Z</dcterms:modified>
</cp:coreProperties>
</file>